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6858000" cy="9906000" type="A4"/>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p:scale>
          <a:sx n="241" d="100"/>
          <a:sy n="241" d="100"/>
        </p:scale>
        <p:origin x="192"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jpeg>
</file>

<file path=ppt/media/image3.png>
</file>

<file path=ppt/media/image4.jpe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hasCustomPrompt="1"/>
          </p:nvPr>
        </p:nvSpPr>
        <p:spPr>
          <a:xfrm>
            <a:off x="514350" y="1621190"/>
            <a:ext cx="5829300" cy="3448758"/>
          </a:xfrm>
          <a:prstGeom prst="rect">
            <a:avLst/>
          </a:prstGeom>
        </p:spPr>
        <p:txBody>
          <a:bodyPr anchor="b"/>
          <a:lstStyle>
            <a:lvl1pPr algn="ctr">
              <a:defRPr sz="4500"/>
            </a:lvl1pPr>
          </a:lstStyle>
          <a:p>
            <a:r>
              <a:t>Title Text</a:t>
            </a:r>
          </a:p>
        </p:txBody>
      </p:sp>
      <p:sp>
        <p:nvSpPr>
          <p:cNvPr id="12" name="Body Level One…"/>
          <p:cNvSpPr txBox="1">
            <a:spLocks noGrp="1"/>
          </p:cNvSpPr>
          <p:nvPr>
            <p:ph type="body" sz="quarter" idx="1" hasCustomPrompt="1"/>
          </p:nvPr>
        </p:nvSpPr>
        <p:spPr>
          <a:xfrm>
            <a:off x="857250" y="5202944"/>
            <a:ext cx="5143500" cy="2391656"/>
          </a:xfrm>
          <a:prstGeom prst="rect">
            <a:avLst/>
          </a:prstGeom>
        </p:spPr>
        <p:txBody>
          <a:bodyPr/>
          <a:lstStyle>
            <a:lvl1pPr marL="0" indent="0" algn="ctr">
              <a:buSzTx/>
              <a:buFontTx/>
              <a:buNone/>
              <a:defRPr sz="1800"/>
            </a:lvl1pPr>
            <a:lvl2pPr marL="0" indent="342900" algn="ctr">
              <a:buSzTx/>
              <a:buFontTx/>
              <a:buNone/>
              <a:defRPr sz="1800"/>
            </a:lvl2pPr>
            <a:lvl3pPr marL="0" indent="685800" algn="ctr">
              <a:buSzTx/>
              <a:buFontTx/>
              <a:buNone/>
              <a:defRPr sz="1800"/>
            </a:lvl3pPr>
            <a:lvl4pPr marL="0" indent="1028700" algn="ctr">
              <a:buSzTx/>
              <a:buFontTx/>
              <a:buNone/>
              <a:defRPr sz="1800"/>
            </a:lvl4pPr>
            <a:lvl5pPr marL="0" indent="1371600" algn="ctr">
              <a:buSzTx/>
              <a:buFontTx/>
              <a:buNone/>
              <a:defRPr sz="18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hasCustomPrompt="1"/>
          </p:nvPr>
        </p:nvSpPr>
        <p:spPr>
          <a:prstGeom prst="rect">
            <a:avLst/>
          </a:prstGeom>
        </p:spPr>
        <p:txBody>
          <a:bodyPr/>
          <a:lstStyle/>
          <a:p>
            <a:r>
              <a:t>Title Text</a:t>
            </a:r>
          </a:p>
        </p:txBody>
      </p:sp>
      <p:sp>
        <p:nvSpPr>
          <p:cNvPr id="21" name="Body Level One…"/>
          <p:cNvSpPr txBox="1">
            <a:spLocks noGrp="1"/>
          </p:cNvSpPr>
          <p:nvPr>
            <p:ph type="body" idx="1" hasCustomPrompt="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hasCustomPrompt="1"/>
          </p:nvPr>
        </p:nvSpPr>
        <p:spPr>
          <a:xfrm>
            <a:off x="467916" y="2469624"/>
            <a:ext cx="5915026" cy="4120621"/>
          </a:xfrm>
          <a:prstGeom prst="rect">
            <a:avLst/>
          </a:prstGeom>
        </p:spPr>
        <p:txBody>
          <a:bodyPr anchor="b"/>
          <a:lstStyle>
            <a:lvl1pPr>
              <a:defRPr sz="4500"/>
            </a:lvl1pPr>
          </a:lstStyle>
          <a:p>
            <a:r>
              <a:t>Title Text</a:t>
            </a:r>
          </a:p>
        </p:txBody>
      </p:sp>
      <p:sp>
        <p:nvSpPr>
          <p:cNvPr id="30" name="Body Level One…"/>
          <p:cNvSpPr txBox="1">
            <a:spLocks noGrp="1"/>
          </p:cNvSpPr>
          <p:nvPr>
            <p:ph type="body" sz="quarter" idx="1" hasCustomPrompt="1"/>
          </p:nvPr>
        </p:nvSpPr>
        <p:spPr>
          <a:xfrm>
            <a:off x="467916" y="6629226"/>
            <a:ext cx="5915026" cy="2166938"/>
          </a:xfrm>
          <a:prstGeom prst="rect">
            <a:avLst/>
          </a:prstGeom>
        </p:spPr>
        <p:txBody>
          <a:bodyPr/>
          <a:lstStyle>
            <a:lvl1pPr marL="0" indent="0">
              <a:buSzTx/>
              <a:buFontTx/>
              <a:buNone/>
              <a:defRPr sz="1800"/>
            </a:lvl1pPr>
            <a:lvl2pPr marL="0" indent="342900">
              <a:buSzTx/>
              <a:buFontTx/>
              <a:buNone/>
              <a:defRPr sz="1800"/>
            </a:lvl2pPr>
            <a:lvl3pPr marL="0" indent="685800">
              <a:buSzTx/>
              <a:buFontTx/>
              <a:buNone/>
              <a:defRPr sz="1800"/>
            </a:lvl3pPr>
            <a:lvl4pPr marL="0" indent="1028700">
              <a:buSzTx/>
              <a:buFontTx/>
              <a:buNone/>
              <a:defRPr sz="1800"/>
            </a:lvl4pPr>
            <a:lvl5pPr marL="0" indent="1371600">
              <a:buSzTx/>
              <a:buFontTx/>
              <a:buNone/>
              <a:defRPr sz="1800"/>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hasCustomPrompt="1"/>
          </p:nvPr>
        </p:nvSpPr>
        <p:spPr>
          <a:prstGeom prst="rect">
            <a:avLst/>
          </a:prstGeom>
        </p:spPr>
        <p:txBody>
          <a:bodyPr/>
          <a:lstStyle/>
          <a:p>
            <a:r>
              <a:t>Title Text</a:t>
            </a:r>
          </a:p>
        </p:txBody>
      </p:sp>
      <p:sp>
        <p:nvSpPr>
          <p:cNvPr id="39" name="Body Level One…"/>
          <p:cNvSpPr txBox="1">
            <a:spLocks noGrp="1"/>
          </p:cNvSpPr>
          <p:nvPr>
            <p:ph type="body" sz="half" idx="1" hasCustomPrompt="1"/>
          </p:nvPr>
        </p:nvSpPr>
        <p:spPr>
          <a:xfrm>
            <a:off x="471487" y="2637014"/>
            <a:ext cx="2914651" cy="628526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hasCustomPrompt="1"/>
          </p:nvPr>
        </p:nvSpPr>
        <p:spPr>
          <a:xfrm>
            <a:off x="472381" y="527405"/>
            <a:ext cx="5915026" cy="1914702"/>
          </a:xfrm>
          <a:prstGeom prst="rect">
            <a:avLst/>
          </a:prstGeom>
        </p:spPr>
        <p:txBody>
          <a:bodyPr/>
          <a:lstStyle/>
          <a:p>
            <a:r>
              <a:t>Title Text</a:t>
            </a:r>
          </a:p>
        </p:txBody>
      </p:sp>
      <p:sp>
        <p:nvSpPr>
          <p:cNvPr id="48" name="Body Level One…"/>
          <p:cNvSpPr txBox="1">
            <a:spLocks noGrp="1"/>
          </p:cNvSpPr>
          <p:nvPr>
            <p:ph type="body" sz="quarter" idx="1" hasCustomPrompt="1"/>
          </p:nvPr>
        </p:nvSpPr>
        <p:spPr>
          <a:xfrm>
            <a:off x="472381" y="2428346"/>
            <a:ext cx="2901256" cy="1190096"/>
          </a:xfrm>
          <a:prstGeom prst="rect">
            <a:avLst/>
          </a:prstGeom>
        </p:spPr>
        <p:txBody>
          <a:bodyPr anchor="b"/>
          <a:lstStyle>
            <a:lvl1pPr marL="0" indent="0">
              <a:buSzTx/>
              <a:buFontTx/>
              <a:buNone/>
              <a:defRPr sz="1800" b="1"/>
            </a:lvl1pPr>
            <a:lvl2pPr marL="0" indent="342900">
              <a:buSzTx/>
              <a:buFontTx/>
              <a:buNone/>
              <a:defRPr sz="1800" b="1"/>
            </a:lvl2pPr>
            <a:lvl3pPr marL="0" indent="685800">
              <a:buSzTx/>
              <a:buFontTx/>
              <a:buNone/>
              <a:defRPr sz="1800" b="1"/>
            </a:lvl3pPr>
            <a:lvl4pPr marL="0" indent="1028700">
              <a:buSzTx/>
              <a:buFontTx/>
              <a:buNone/>
              <a:defRPr sz="1800" b="1"/>
            </a:lvl4pPr>
            <a:lvl5pPr marL="0" indent="1371600">
              <a:buSzTx/>
              <a:buFontTx/>
              <a:buNone/>
              <a:defRPr sz="18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3471862" y="2428346"/>
            <a:ext cx="2915544" cy="1190096"/>
          </a:xfrm>
          <a:prstGeom prst="rect">
            <a:avLst/>
          </a:prstGeom>
        </p:spPr>
        <p:txBody>
          <a:bodyPr anchor="b"/>
          <a:lstStyle/>
          <a:p>
            <a:pPr marL="0" indent="0">
              <a:buSzTx/>
              <a:buFontTx/>
              <a:buNone/>
              <a:defRPr sz="18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hasCustomPrompt="1"/>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hasCustomPrompt="1"/>
          </p:nvPr>
        </p:nvSpPr>
        <p:spPr>
          <a:xfrm>
            <a:off x="472381" y="660400"/>
            <a:ext cx="2211884" cy="2311400"/>
          </a:xfrm>
          <a:prstGeom prst="rect">
            <a:avLst/>
          </a:prstGeom>
        </p:spPr>
        <p:txBody>
          <a:bodyPr anchor="b"/>
          <a:lstStyle>
            <a:lvl1pPr>
              <a:defRPr sz="2400"/>
            </a:lvl1pPr>
          </a:lstStyle>
          <a:p>
            <a:r>
              <a:t>Title Text</a:t>
            </a:r>
          </a:p>
        </p:txBody>
      </p:sp>
      <p:sp>
        <p:nvSpPr>
          <p:cNvPr id="73" name="Body Level One…"/>
          <p:cNvSpPr txBox="1">
            <a:spLocks noGrp="1"/>
          </p:cNvSpPr>
          <p:nvPr>
            <p:ph type="body" sz="half" idx="1" hasCustomPrompt="1"/>
          </p:nvPr>
        </p:nvSpPr>
        <p:spPr>
          <a:xfrm>
            <a:off x="2915542" y="1426282"/>
            <a:ext cx="3471864" cy="7039683"/>
          </a:xfrm>
          <a:prstGeom prst="rect">
            <a:avLst/>
          </a:prstGeom>
        </p:spPr>
        <p:txBody>
          <a:bodyPr/>
          <a:lstStyle>
            <a:lvl1pPr>
              <a:defRPr sz="2400"/>
            </a:lvl1pPr>
            <a:lvl2pPr marL="539115" indent="-196215">
              <a:defRPr sz="2400"/>
            </a:lvl2pPr>
            <a:lvl3pPr marL="914400" indent="-228600">
              <a:defRPr sz="2400"/>
            </a:lvl3pPr>
            <a:lvl4pPr marL="1303020" indent="-274320">
              <a:defRPr sz="2400"/>
            </a:lvl4pPr>
            <a:lvl5pPr marL="1645920" indent="-274320">
              <a:defRPr sz="24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472381" y="2971800"/>
            <a:ext cx="2211884" cy="5505628"/>
          </a:xfrm>
          <a:prstGeom prst="rect">
            <a:avLst/>
          </a:prstGeom>
        </p:spPr>
        <p:txBody>
          <a:bodyPr/>
          <a:lstStyle/>
          <a:p>
            <a:pPr marL="0" indent="0">
              <a:buSzTx/>
              <a:buFontTx/>
              <a:buNone/>
              <a:defRPr sz="12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hasCustomPrompt="1"/>
          </p:nvPr>
        </p:nvSpPr>
        <p:spPr>
          <a:xfrm>
            <a:off x="472381" y="660400"/>
            <a:ext cx="2211884" cy="2311400"/>
          </a:xfrm>
          <a:prstGeom prst="rect">
            <a:avLst/>
          </a:prstGeom>
        </p:spPr>
        <p:txBody>
          <a:bodyPr anchor="b"/>
          <a:lstStyle>
            <a:lvl1pPr>
              <a:defRPr sz="2400"/>
            </a:lvl1pPr>
          </a:lstStyle>
          <a:p>
            <a:r>
              <a:t>Title Text</a:t>
            </a:r>
          </a:p>
        </p:txBody>
      </p:sp>
      <p:sp>
        <p:nvSpPr>
          <p:cNvPr id="83" name="Picture Placeholder 2"/>
          <p:cNvSpPr>
            <a:spLocks noGrp="1"/>
          </p:cNvSpPr>
          <p:nvPr>
            <p:ph type="pic" sz="half" idx="21"/>
          </p:nvPr>
        </p:nvSpPr>
        <p:spPr>
          <a:xfrm>
            <a:off x="2915542" y="1426282"/>
            <a:ext cx="3471864" cy="7039683"/>
          </a:xfrm>
          <a:prstGeom prst="rect">
            <a:avLst/>
          </a:prstGeom>
        </p:spPr>
        <p:txBody>
          <a:bodyPr lIns="91439" rIns="91439">
            <a:noAutofit/>
          </a:bodyPr>
          <a:lstStyle/>
          <a:p>
            <a:endParaRPr/>
          </a:p>
        </p:txBody>
      </p:sp>
      <p:sp>
        <p:nvSpPr>
          <p:cNvPr id="84" name="Body Level One…"/>
          <p:cNvSpPr txBox="1">
            <a:spLocks noGrp="1"/>
          </p:cNvSpPr>
          <p:nvPr>
            <p:ph type="body" sz="quarter" idx="1" hasCustomPrompt="1"/>
          </p:nvPr>
        </p:nvSpPr>
        <p:spPr>
          <a:xfrm>
            <a:off x="472381" y="2971800"/>
            <a:ext cx="2211884" cy="5505628"/>
          </a:xfrm>
          <a:prstGeom prst="rect">
            <a:avLst/>
          </a:prstGeom>
        </p:spPr>
        <p:txBody>
          <a:bodyPr/>
          <a:lstStyle>
            <a:lvl1pPr marL="0" indent="0">
              <a:buSzTx/>
              <a:buFontTx/>
              <a:buNone/>
              <a:defRPr sz="1200"/>
            </a:lvl1pPr>
            <a:lvl2pPr marL="0" indent="342900">
              <a:buSzTx/>
              <a:buFontTx/>
              <a:buNone/>
              <a:defRPr sz="1200"/>
            </a:lvl2pPr>
            <a:lvl3pPr marL="0" indent="685800">
              <a:buSzTx/>
              <a:buFontTx/>
              <a:buNone/>
              <a:defRPr sz="1200"/>
            </a:lvl3pPr>
            <a:lvl4pPr marL="0" indent="1028700">
              <a:buSzTx/>
              <a:buFontTx/>
              <a:buNone/>
              <a:defRPr sz="1200"/>
            </a:lvl4pPr>
            <a:lvl5pPr marL="0" indent="1371600">
              <a:buSzTx/>
              <a:buFontTx/>
              <a:buNone/>
              <a:defRPr sz="12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71487" y="527405"/>
            <a:ext cx="5915026" cy="1914702"/>
          </a:xfrm>
          <a:prstGeom prst="rect">
            <a:avLst/>
          </a:prstGeom>
          <a:ln w="12700">
            <a:miter lim="400000"/>
          </a:ln>
        </p:spPr>
        <p:txBody>
          <a:bodyPr lIns="45719" rIns="45719" anchor="ctr">
            <a:normAutofit/>
          </a:bodyPr>
          <a:lstStyle/>
          <a:p>
            <a:r>
              <a:t>Title Text</a:t>
            </a:r>
          </a:p>
        </p:txBody>
      </p:sp>
      <p:sp>
        <p:nvSpPr>
          <p:cNvPr id="3" name="Body Level One…"/>
          <p:cNvSpPr txBox="1">
            <a:spLocks noGrp="1"/>
          </p:cNvSpPr>
          <p:nvPr>
            <p:ph type="body" idx="1"/>
          </p:nvPr>
        </p:nvSpPr>
        <p:spPr>
          <a:xfrm>
            <a:off x="471487" y="2637014"/>
            <a:ext cx="5915026" cy="6285267"/>
          </a:xfrm>
          <a:prstGeom prst="rect">
            <a:avLst/>
          </a:prstGeom>
          <a:ln w="12700">
            <a:miter lim="400000"/>
          </a:ln>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166510" y="9342141"/>
            <a:ext cx="220003" cy="205915"/>
          </a:xfrm>
          <a:prstGeom prst="rect">
            <a:avLst/>
          </a:prstGeom>
          <a:ln w="12700">
            <a:miter lim="400000"/>
          </a:ln>
        </p:spPr>
        <p:txBody>
          <a:bodyPr wrap="none" lIns="45719" rIns="45719" anchor="ctr">
            <a:spAutoFit/>
          </a:bodyPr>
          <a:lstStyle>
            <a:lvl1pPr algn="r">
              <a:defRPr sz="900">
                <a:solidFill>
                  <a:srgbClr val="888888"/>
                </a:solidFill>
              </a:defRPr>
            </a:lvl1pPr>
          </a:lstStyle>
          <a:p>
            <a:fld id="{86CB4B4D-7CA3-9044-876B-883B54F8677D}" type="slidenum">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685800" rtl="0" latinLnBrk="0">
        <a:lnSpc>
          <a:spcPct val="90000"/>
        </a:lnSpc>
        <a:spcBef>
          <a:spcPts val="0"/>
        </a:spcBef>
        <a:spcAft>
          <a:spcPts val="0"/>
        </a:spcAft>
        <a:buClrTx/>
        <a:buSzTx/>
        <a:buFontTx/>
        <a:buNone/>
        <a:defRPr sz="3300" b="0" i="0" u="none" strike="noStrike" cap="none" spc="0" baseline="0">
          <a:solidFill>
            <a:srgbClr val="000000"/>
          </a:solidFill>
          <a:uFillTx/>
          <a:latin typeface="Calibri Light"/>
          <a:ea typeface="Calibri Light"/>
          <a:cs typeface="Calibri Light"/>
          <a:sym typeface="Calibri Light"/>
        </a:defRPr>
      </a:lvl1pPr>
      <a:lvl2pPr marL="0" marR="0" indent="0" algn="l" defTabSz="685800" rtl="0" latinLnBrk="0">
        <a:lnSpc>
          <a:spcPct val="90000"/>
        </a:lnSpc>
        <a:spcBef>
          <a:spcPts val="0"/>
        </a:spcBef>
        <a:spcAft>
          <a:spcPts val="0"/>
        </a:spcAft>
        <a:buClrTx/>
        <a:buSzTx/>
        <a:buFontTx/>
        <a:buNone/>
        <a:defRPr sz="3300" b="0" i="0" u="none" strike="noStrike" cap="none" spc="0" baseline="0">
          <a:solidFill>
            <a:srgbClr val="000000"/>
          </a:solidFill>
          <a:uFillTx/>
          <a:latin typeface="Calibri Light"/>
          <a:ea typeface="Calibri Light"/>
          <a:cs typeface="Calibri Light"/>
          <a:sym typeface="Calibri Light"/>
        </a:defRPr>
      </a:lvl2pPr>
      <a:lvl3pPr marL="0" marR="0" indent="0" algn="l" defTabSz="685800" rtl="0" latinLnBrk="0">
        <a:lnSpc>
          <a:spcPct val="90000"/>
        </a:lnSpc>
        <a:spcBef>
          <a:spcPts val="0"/>
        </a:spcBef>
        <a:spcAft>
          <a:spcPts val="0"/>
        </a:spcAft>
        <a:buClrTx/>
        <a:buSzTx/>
        <a:buFontTx/>
        <a:buNone/>
        <a:defRPr sz="3300" b="0" i="0" u="none" strike="noStrike" cap="none" spc="0" baseline="0">
          <a:solidFill>
            <a:srgbClr val="000000"/>
          </a:solidFill>
          <a:uFillTx/>
          <a:latin typeface="Calibri Light"/>
          <a:ea typeface="Calibri Light"/>
          <a:cs typeface="Calibri Light"/>
          <a:sym typeface="Calibri Light"/>
        </a:defRPr>
      </a:lvl3pPr>
      <a:lvl4pPr marL="0" marR="0" indent="0" algn="l" defTabSz="685800" rtl="0" latinLnBrk="0">
        <a:lnSpc>
          <a:spcPct val="90000"/>
        </a:lnSpc>
        <a:spcBef>
          <a:spcPts val="0"/>
        </a:spcBef>
        <a:spcAft>
          <a:spcPts val="0"/>
        </a:spcAft>
        <a:buClrTx/>
        <a:buSzTx/>
        <a:buFontTx/>
        <a:buNone/>
        <a:defRPr sz="3300" b="0" i="0" u="none" strike="noStrike" cap="none" spc="0" baseline="0">
          <a:solidFill>
            <a:srgbClr val="000000"/>
          </a:solidFill>
          <a:uFillTx/>
          <a:latin typeface="Calibri Light"/>
          <a:ea typeface="Calibri Light"/>
          <a:cs typeface="Calibri Light"/>
          <a:sym typeface="Calibri Light"/>
        </a:defRPr>
      </a:lvl4pPr>
      <a:lvl5pPr marL="0" marR="0" indent="0" algn="l" defTabSz="685800" rtl="0" latinLnBrk="0">
        <a:lnSpc>
          <a:spcPct val="90000"/>
        </a:lnSpc>
        <a:spcBef>
          <a:spcPts val="0"/>
        </a:spcBef>
        <a:spcAft>
          <a:spcPts val="0"/>
        </a:spcAft>
        <a:buClrTx/>
        <a:buSzTx/>
        <a:buFontTx/>
        <a:buNone/>
        <a:defRPr sz="3300" b="0" i="0" u="none" strike="noStrike" cap="none" spc="0" baseline="0">
          <a:solidFill>
            <a:srgbClr val="000000"/>
          </a:solidFill>
          <a:uFillTx/>
          <a:latin typeface="Calibri Light"/>
          <a:ea typeface="Calibri Light"/>
          <a:cs typeface="Calibri Light"/>
          <a:sym typeface="Calibri Light"/>
        </a:defRPr>
      </a:lvl5pPr>
      <a:lvl6pPr marL="0" marR="0" indent="0" algn="l" defTabSz="685800" rtl="0" latinLnBrk="0">
        <a:lnSpc>
          <a:spcPct val="90000"/>
        </a:lnSpc>
        <a:spcBef>
          <a:spcPts val="0"/>
        </a:spcBef>
        <a:spcAft>
          <a:spcPts val="0"/>
        </a:spcAft>
        <a:buClrTx/>
        <a:buSzTx/>
        <a:buFontTx/>
        <a:buNone/>
        <a:defRPr sz="3300" b="0" i="0" u="none" strike="noStrike" cap="none" spc="0" baseline="0">
          <a:solidFill>
            <a:srgbClr val="000000"/>
          </a:solidFill>
          <a:uFillTx/>
          <a:latin typeface="Calibri Light"/>
          <a:ea typeface="Calibri Light"/>
          <a:cs typeface="Calibri Light"/>
          <a:sym typeface="Calibri Light"/>
        </a:defRPr>
      </a:lvl6pPr>
      <a:lvl7pPr marL="0" marR="0" indent="0" algn="l" defTabSz="685800" rtl="0" latinLnBrk="0">
        <a:lnSpc>
          <a:spcPct val="90000"/>
        </a:lnSpc>
        <a:spcBef>
          <a:spcPts val="0"/>
        </a:spcBef>
        <a:spcAft>
          <a:spcPts val="0"/>
        </a:spcAft>
        <a:buClrTx/>
        <a:buSzTx/>
        <a:buFontTx/>
        <a:buNone/>
        <a:defRPr sz="3300" b="0" i="0" u="none" strike="noStrike" cap="none" spc="0" baseline="0">
          <a:solidFill>
            <a:srgbClr val="000000"/>
          </a:solidFill>
          <a:uFillTx/>
          <a:latin typeface="Calibri Light"/>
          <a:ea typeface="Calibri Light"/>
          <a:cs typeface="Calibri Light"/>
          <a:sym typeface="Calibri Light"/>
        </a:defRPr>
      </a:lvl7pPr>
      <a:lvl8pPr marL="0" marR="0" indent="0" algn="l" defTabSz="685800" rtl="0" latinLnBrk="0">
        <a:lnSpc>
          <a:spcPct val="90000"/>
        </a:lnSpc>
        <a:spcBef>
          <a:spcPts val="0"/>
        </a:spcBef>
        <a:spcAft>
          <a:spcPts val="0"/>
        </a:spcAft>
        <a:buClrTx/>
        <a:buSzTx/>
        <a:buFontTx/>
        <a:buNone/>
        <a:defRPr sz="3300" b="0" i="0" u="none" strike="noStrike" cap="none" spc="0" baseline="0">
          <a:solidFill>
            <a:srgbClr val="000000"/>
          </a:solidFill>
          <a:uFillTx/>
          <a:latin typeface="Calibri Light"/>
          <a:ea typeface="Calibri Light"/>
          <a:cs typeface="Calibri Light"/>
          <a:sym typeface="Calibri Light"/>
        </a:defRPr>
      </a:lvl8pPr>
      <a:lvl9pPr marL="0" marR="0" indent="0" algn="l" defTabSz="685800" rtl="0" latinLnBrk="0">
        <a:lnSpc>
          <a:spcPct val="90000"/>
        </a:lnSpc>
        <a:spcBef>
          <a:spcPts val="0"/>
        </a:spcBef>
        <a:spcAft>
          <a:spcPts val="0"/>
        </a:spcAft>
        <a:buClrTx/>
        <a:buSzTx/>
        <a:buFontTx/>
        <a:buNone/>
        <a:defRPr sz="3300" b="0" i="0" u="none" strike="noStrike" cap="none" spc="0" baseline="0">
          <a:solidFill>
            <a:srgbClr val="000000"/>
          </a:solidFill>
          <a:uFillTx/>
          <a:latin typeface="Calibri Light"/>
          <a:ea typeface="Calibri Light"/>
          <a:cs typeface="Calibri Light"/>
          <a:sym typeface="Calibri Light"/>
        </a:defRPr>
      </a:lvl9pPr>
    </p:titleStyle>
    <p:bodyStyle>
      <a:lvl1pPr marL="171450" marR="0" indent="-171450" algn="l" defTabSz="685800" rtl="0" latinLnBrk="0">
        <a:lnSpc>
          <a:spcPct val="90000"/>
        </a:lnSpc>
        <a:spcBef>
          <a:spcPts val="700"/>
        </a:spcBef>
        <a:spcAft>
          <a:spcPts val="0"/>
        </a:spcAft>
        <a:buClrTx/>
        <a:buSzPct val="100000"/>
        <a:buFont typeface="Arial"/>
        <a:buChar char="•"/>
        <a:defRPr sz="2100" b="0" i="0" u="none" strike="noStrike" cap="none" spc="0" baseline="0">
          <a:solidFill>
            <a:srgbClr val="000000"/>
          </a:solidFill>
          <a:uFillTx/>
          <a:latin typeface="+mj-lt"/>
          <a:ea typeface="+mj-ea"/>
          <a:cs typeface="+mj-cs"/>
          <a:sym typeface="Calibri"/>
        </a:defRPr>
      </a:lvl1pPr>
      <a:lvl2pPr marL="542925" marR="0" indent="-200025" algn="l" defTabSz="685800" rtl="0" latinLnBrk="0">
        <a:lnSpc>
          <a:spcPct val="90000"/>
        </a:lnSpc>
        <a:spcBef>
          <a:spcPts val="700"/>
        </a:spcBef>
        <a:spcAft>
          <a:spcPts val="0"/>
        </a:spcAft>
        <a:buClrTx/>
        <a:buSzPct val="100000"/>
        <a:buFont typeface="Arial"/>
        <a:buChar char="•"/>
        <a:defRPr sz="2100" b="0" i="0" u="none" strike="noStrike" cap="none" spc="0" baseline="0">
          <a:solidFill>
            <a:srgbClr val="000000"/>
          </a:solidFill>
          <a:uFillTx/>
          <a:latin typeface="+mj-lt"/>
          <a:ea typeface="+mj-ea"/>
          <a:cs typeface="+mj-cs"/>
          <a:sym typeface="Calibri"/>
        </a:defRPr>
      </a:lvl2pPr>
      <a:lvl3pPr marL="925830" marR="0" indent="-240030" algn="l" defTabSz="685800" rtl="0" latinLnBrk="0">
        <a:lnSpc>
          <a:spcPct val="90000"/>
        </a:lnSpc>
        <a:spcBef>
          <a:spcPts val="700"/>
        </a:spcBef>
        <a:spcAft>
          <a:spcPts val="0"/>
        </a:spcAft>
        <a:buClrTx/>
        <a:buSzPct val="100000"/>
        <a:buFont typeface="Arial"/>
        <a:buChar char="•"/>
        <a:defRPr sz="2100" b="0" i="0" u="none" strike="noStrike" cap="none" spc="0" baseline="0">
          <a:solidFill>
            <a:srgbClr val="000000"/>
          </a:solidFill>
          <a:uFillTx/>
          <a:latin typeface="+mj-lt"/>
          <a:ea typeface="+mj-ea"/>
          <a:cs typeface="+mj-cs"/>
          <a:sym typeface="Calibri"/>
        </a:defRPr>
      </a:lvl3pPr>
      <a:lvl4pPr marL="1305560" marR="0" indent="-276860" algn="l" defTabSz="685800" rtl="0" latinLnBrk="0">
        <a:lnSpc>
          <a:spcPct val="90000"/>
        </a:lnSpc>
        <a:spcBef>
          <a:spcPts val="700"/>
        </a:spcBef>
        <a:spcAft>
          <a:spcPts val="0"/>
        </a:spcAft>
        <a:buClrTx/>
        <a:buSzPct val="100000"/>
        <a:buFont typeface="Arial"/>
        <a:buChar char="•"/>
        <a:defRPr sz="2100" b="0" i="0" u="none" strike="noStrike" cap="none" spc="0" baseline="0">
          <a:solidFill>
            <a:srgbClr val="000000"/>
          </a:solidFill>
          <a:uFillTx/>
          <a:latin typeface="+mj-lt"/>
          <a:ea typeface="+mj-ea"/>
          <a:cs typeface="+mj-cs"/>
          <a:sym typeface="Calibri"/>
        </a:defRPr>
      </a:lvl4pPr>
      <a:lvl5pPr marL="1648460" marR="0" indent="-276860" algn="l" defTabSz="685800" rtl="0" latinLnBrk="0">
        <a:lnSpc>
          <a:spcPct val="90000"/>
        </a:lnSpc>
        <a:spcBef>
          <a:spcPts val="700"/>
        </a:spcBef>
        <a:spcAft>
          <a:spcPts val="0"/>
        </a:spcAft>
        <a:buClrTx/>
        <a:buSzPct val="100000"/>
        <a:buFont typeface="Arial"/>
        <a:buChar char="•"/>
        <a:defRPr sz="2100" b="0" i="0" u="none" strike="noStrike" cap="none" spc="0" baseline="0">
          <a:solidFill>
            <a:srgbClr val="000000"/>
          </a:solidFill>
          <a:uFillTx/>
          <a:latin typeface="+mj-lt"/>
          <a:ea typeface="+mj-ea"/>
          <a:cs typeface="+mj-cs"/>
          <a:sym typeface="Calibri"/>
        </a:defRPr>
      </a:lvl5pPr>
      <a:lvl6pPr marL="1991360" marR="0" indent="-276860" algn="l" defTabSz="685800" rtl="0" latinLnBrk="0">
        <a:lnSpc>
          <a:spcPct val="90000"/>
        </a:lnSpc>
        <a:spcBef>
          <a:spcPts val="700"/>
        </a:spcBef>
        <a:spcAft>
          <a:spcPts val="0"/>
        </a:spcAft>
        <a:buClrTx/>
        <a:buSzPct val="100000"/>
        <a:buFont typeface="Arial"/>
        <a:buChar char="•"/>
        <a:defRPr sz="2100" b="0" i="0" u="none" strike="noStrike" cap="none" spc="0" baseline="0">
          <a:solidFill>
            <a:srgbClr val="000000"/>
          </a:solidFill>
          <a:uFillTx/>
          <a:latin typeface="+mj-lt"/>
          <a:ea typeface="+mj-ea"/>
          <a:cs typeface="+mj-cs"/>
          <a:sym typeface="Calibri"/>
        </a:defRPr>
      </a:lvl6pPr>
      <a:lvl7pPr marL="2334260" marR="0" indent="-276860" algn="l" defTabSz="685800" rtl="0" latinLnBrk="0">
        <a:lnSpc>
          <a:spcPct val="90000"/>
        </a:lnSpc>
        <a:spcBef>
          <a:spcPts val="700"/>
        </a:spcBef>
        <a:spcAft>
          <a:spcPts val="0"/>
        </a:spcAft>
        <a:buClrTx/>
        <a:buSzPct val="100000"/>
        <a:buFont typeface="Arial"/>
        <a:buChar char="•"/>
        <a:defRPr sz="2100" b="0" i="0" u="none" strike="noStrike" cap="none" spc="0" baseline="0">
          <a:solidFill>
            <a:srgbClr val="000000"/>
          </a:solidFill>
          <a:uFillTx/>
          <a:latin typeface="+mj-lt"/>
          <a:ea typeface="+mj-ea"/>
          <a:cs typeface="+mj-cs"/>
          <a:sym typeface="Calibri"/>
        </a:defRPr>
      </a:lvl7pPr>
      <a:lvl8pPr marL="2677160" marR="0" indent="-276860" algn="l" defTabSz="685800" rtl="0" latinLnBrk="0">
        <a:lnSpc>
          <a:spcPct val="90000"/>
        </a:lnSpc>
        <a:spcBef>
          <a:spcPts val="700"/>
        </a:spcBef>
        <a:spcAft>
          <a:spcPts val="0"/>
        </a:spcAft>
        <a:buClrTx/>
        <a:buSzPct val="100000"/>
        <a:buFont typeface="Arial"/>
        <a:buChar char="•"/>
        <a:defRPr sz="2100" b="0" i="0" u="none" strike="noStrike" cap="none" spc="0" baseline="0">
          <a:solidFill>
            <a:srgbClr val="000000"/>
          </a:solidFill>
          <a:uFillTx/>
          <a:latin typeface="+mj-lt"/>
          <a:ea typeface="+mj-ea"/>
          <a:cs typeface="+mj-cs"/>
          <a:sym typeface="Calibri"/>
        </a:defRPr>
      </a:lvl8pPr>
      <a:lvl9pPr marL="3020060" marR="0" indent="-276860" algn="l" defTabSz="685800" rtl="0" latinLnBrk="0">
        <a:lnSpc>
          <a:spcPct val="90000"/>
        </a:lnSpc>
        <a:spcBef>
          <a:spcPts val="700"/>
        </a:spcBef>
        <a:spcAft>
          <a:spcPts val="0"/>
        </a:spcAft>
        <a:buClrTx/>
        <a:buSzPct val="100000"/>
        <a:buFont typeface="Arial"/>
        <a:buChar char="•"/>
        <a:defRPr sz="2100" b="0" i="0" u="none" strike="noStrike" cap="none" spc="0" baseline="0">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defRPr sz="9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ND_SoC_poster_image_2_page-0001.jpg" descr="ND_SoC_poster_image_2_page-0001.jpg"/>
          <p:cNvPicPr>
            <a:picLocks noChangeAspect="1"/>
          </p:cNvPicPr>
          <p:nvPr/>
        </p:nvPicPr>
        <p:blipFill>
          <a:blip r:embed="rId2"/>
          <a:srcRect l="1176" r="1176"/>
          <a:stretch>
            <a:fillRect/>
          </a:stretch>
        </p:blipFill>
        <p:spPr>
          <a:xfrm>
            <a:off x="4760813" y="962104"/>
            <a:ext cx="1916447" cy="2503194"/>
          </a:xfrm>
          <a:prstGeom prst="rect">
            <a:avLst/>
          </a:prstGeom>
          <a:ln w="12700">
            <a:miter lim="400000"/>
            <a:headEnd/>
            <a:tailEnd/>
          </a:ln>
        </p:spPr>
      </p:pic>
      <p:sp>
        <p:nvSpPr>
          <p:cNvPr id="95" name="Rounded Rectangle 690"/>
          <p:cNvSpPr/>
          <p:nvPr/>
        </p:nvSpPr>
        <p:spPr>
          <a:xfrm>
            <a:off x="4643754" y="8121015"/>
            <a:ext cx="2035811" cy="1706246"/>
          </a:xfrm>
          <a:prstGeom prst="roundRect">
            <a:avLst>
              <a:gd name="adj" fmla="val 3947"/>
            </a:avLst>
          </a:prstGeom>
          <a:ln w="25400">
            <a:solidFill>
              <a:srgbClr val="08684D"/>
            </a:solidFill>
            <a:miter/>
          </a:ln>
        </p:spPr>
        <p:txBody>
          <a:bodyPr lIns="0" tIns="0" rIns="0" bIns="0" anchor="ctr"/>
          <a:lstStyle/>
          <a:p>
            <a:pPr algn="ctr">
              <a:defRPr sz="1000" b="1">
                <a:latin typeface="东文宋体"/>
                <a:ea typeface="东文宋体"/>
                <a:cs typeface="东文宋体"/>
                <a:sym typeface="东文宋体"/>
              </a:defRPr>
            </a:pPr>
            <a:endParaRPr/>
          </a:p>
        </p:txBody>
      </p:sp>
      <p:pic>
        <p:nvPicPr>
          <p:cNvPr id="96" name="ND_SoC_poster_image_page-0003.jpg" descr="ND_SoC_poster_image_page-0003.jpg"/>
          <p:cNvPicPr>
            <a:picLocks noChangeAspect="1"/>
          </p:cNvPicPr>
          <p:nvPr/>
        </p:nvPicPr>
        <p:blipFill>
          <a:blip r:embed="rId3"/>
          <a:srcRect t="192" b="192"/>
          <a:stretch>
            <a:fillRect/>
          </a:stretch>
        </p:blipFill>
        <p:spPr>
          <a:xfrm>
            <a:off x="287734" y="6244589"/>
            <a:ext cx="3002619" cy="1615273"/>
          </a:xfrm>
          <a:prstGeom prst="rect">
            <a:avLst/>
          </a:prstGeom>
          <a:ln w="12700">
            <a:miter lim="400000"/>
            <a:headEnd/>
            <a:tailEnd/>
          </a:ln>
        </p:spPr>
      </p:pic>
      <p:sp>
        <p:nvSpPr>
          <p:cNvPr id="97" name="Rectangle 1"/>
          <p:cNvSpPr/>
          <p:nvPr/>
        </p:nvSpPr>
        <p:spPr>
          <a:xfrm>
            <a:off x="-9525" y="-11430"/>
            <a:ext cx="6870700" cy="898526"/>
          </a:xfrm>
          <a:prstGeom prst="rect">
            <a:avLst/>
          </a:prstGeom>
          <a:gradFill>
            <a:gsLst>
              <a:gs pos="0">
                <a:srgbClr val="B0DFA1"/>
              </a:gs>
              <a:gs pos="50000">
                <a:srgbClr val="CBEAC0"/>
              </a:gs>
              <a:gs pos="100000">
                <a:srgbClr val="E5F4E0"/>
              </a:gs>
            </a:gsLst>
            <a:lin ang="5400000"/>
          </a:gradFill>
          <a:ln w="12700">
            <a:miter lim="400000"/>
          </a:ln>
        </p:spPr>
        <p:txBody>
          <a:bodyPr lIns="0" tIns="0" rIns="0" bIns="0" anchor="ctr"/>
          <a:lstStyle/>
          <a:p>
            <a:pPr algn="ctr">
              <a:defRPr>
                <a:solidFill>
                  <a:srgbClr val="FFFFFF"/>
                </a:solidFill>
              </a:defRPr>
            </a:pPr>
            <a:endParaRPr/>
          </a:p>
        </p:txBody>
      </p:sp>
      <p:pic>
        <p:nvPicPr>
          <p:cNvPr id="98" name="Picture 28" descr="Picture 28"/>
          <p:cNvPicPr>
            <a:picLocks noChangeAspect="1"/>
          </p:cNvPicPr>
          <p:nvPr/>
        </p:nvPicPr>
        <p:blipFill>
          <a:blip r:embed="rId4"/>
          <a:stretch>
            <a:fillRect/>
          </a:stretch>
        </p:blipFill>
        <p:spPr>
          <a:xfrm>
            <a:off x="38100" y="-14605"/>
            <a:ext cx="812166" cy="842645"/>
          </a:xfrm>
          <a:prstGeom prst="rect">
            <a:avLst/>
          </a:prstGeom>
          <a:ln w="12700">
            <a:miter lim="400000"/>
            <a:headEnd/>
            <a:tailEnd/>
          </a:ln>
        </p:spPr>
      </p:pic>
      <p:sp>
        <p:nvSpPr>
          <p:cNvPr id="99" name="Rectangle 29"/>
          <p:cNvSpPr txBox="1"/>
          <p:nvPr/>
        </p:nvSpPr>
        <p:spPr>
          <a:xfrm>
            <a:off x="868045" y="-12838"/>
            <a:ext cx="5861685" cy="492125"/>
          </a:xfrm>
          <a:prstGeom prst="rect">
            <a:avLst/>
          </a:prstGeom>
          <a:ln w="12700">
            <a:miter lim="400000"/>
          </a:ln>
        </p:spPr>
        <p:txBody>
          <a:bodyPr wrap="square" lIns="0" tIns="0" rIns="0" bIns="0" anchor="ctr">
            <a:spAutoFit/>
          </a:bodyPr>
          <a:lstStyle/>
          <a:p>
            <a:pPr algn="ctr">
              <a:defRPr sz="1600" b="1">
                <a:latin typeface="东文宋体"/>
                <a:ea typeface="东文宋体"/>
                <a:cs typeface="东文宋体"/>
                <a:sym typeface="东文宋体"/>
              </a:defRPr>
            </a:pPr>
            <a:r>
              <a:rPr>
                <a:latin typeface="+mj-lt"/>
                <a:cs typeface="+mj-lt"/>
              </a:rPr>
              <a:t>From Biological Signals to Digital Information:</a:t>
            </a:r>
          </a:p>
          <a:p>
            <a:pPr algn="ctr">
              <a:defRPr sz="1600" b="1">
                <a:latin typeface="东文宋体"/>
                <a:ea typeface="东文宋体"/>
                <a:cs typeface="东文宋体"/>
                <a:sym typeface="东文宋体"/>
              </a:defRPr>
            </a:pPr>
            <a:r>
              <a:rPr>
                <a:latin typeface="+mj-lt"/>
                <a:cs typeface="+mj-lt"/>
              </a:rPr>
              <a:t>En/Decryption, Acceleration, and Synchronization</a:t>
            </a:r>
          </a:p>
        </p:txBody>
      </p:sp>
      <p:sp>
        <p:nvSpPr>
          <p:cNvPr id="100" name="Text Box 139"/>
          <p:cNvSpPr txBox="1"/>
          <p:nvPr/>
        </p:nvSpPr>
        <p:spPr>
          <a:xfrm>
            <a:off x="205105" y="1219200"/>
            <a:ext cx="4439285" cy="1167765"/>
          </a:xfrm>
          <a:prstGeom prst="rect">
            <a:avLst/>
          </a:prstGeom>
          <a:ln w="12700">
            <a:miter lim="400000"/>
          </a:ln>
        </p:spPr>
        <p:txBody>
          <a:bodyPr wrap="square" lIns="91440" tIns="91440" rIns="91440" bIns="91440">
            <a:spAutoFit/>
          </a:bodyPr>
          <a:lstStyle>
            <a:lvl1pPr algn="just">
              <a:defRPr sz="1000">
                <a:latin typeface="Helvetica Neue"/>
                <a:ea typeface="Helvetica Neue"/>
                <a:cs typeface="Helvetica Neue"/>
                <a:sym typeface="Helvetica Neue"/>
              </a:defRPr>
            </a:lvl1pPr>
          </a:lstStyle>
          <a:p>
            <a:pPr algn="just">
              <a:lnSpc>
                <a:spcPct val="80000"/>
              </a:lnSpc>
            </a:pPr>
            <a:r>
              <a:rPr lang="x-none" kern="1200">
                <a:solidFill>
                  <a:schemeClr val="tx1"/>
                </a:solidFill>
                <a:latin typeface="+mj-cs"/>
                <a:ea typeface="+mn-ea"/>
                <a:cs typeface="东文宋体" charset="0"/>
              </a:rPr>
              <a:t>Using human biological signals to control machines gains many benefits. For example,  people with physical disabilities could perform naturally in daily activities with the support of machines. However, it is an impossible task for a traditional machine because it requires many processing steps in a short amount of time with high precision. Therefore, our research is to design a specific hardware mimicking human brains that overcomes every problem of classical machines.   </a:t>
            </a:r>
          </a:p>
        </p:txBody>
      </p:sp>
      <p:sp>
        <p:nvSpPr>
          <p:cNvPr id="101" name="Rounded Rectangle 138"/>
          <p:cNvSpPr/>
          <p:nvPr/>
        </p:nvSpPr>
        <p:spPr>
          <a:xfrm>
            <a:off x="203834" y="1010285"/>
            <a:ext cx="4440556" cy="2432051"/>
          </a:xfrm>
          <a:prstGeom prst="roundRect">
            <a:avLst>
              <a:gd name="adj" fmla="val 7443"/>
            </a:avLst>
          </a:prstGeom>
          <a:ln w="25400">
            <a:solidFill>
              <a:srgbClr val="08684D"/>
            </a:solidFill>
            <a:miter/>
          </a:ln>
        </p:spPr>
        <p:txBody>
          <a:bodyPr lIns="0" tIns="0" rIns="0" bIns="0" anchor="ctr"/>
          <a:lstStyle/>
          <a:p>
            <a:pPr algn="ctr"/>
            <a:endParaRPr/>
          </a:p>
        </p:txBody>
      </p:sp>
      <p:grpSp>
        <p:nvGrpSpPr>
          <p:cNvPr id="104" name="Rounded Rectangle 90"/>
          <p:cNvGrpSpPr/>
          <p:nvPr/>
        </p:nvGrpSpPr>
        <p:grpSpPr>
          <a:xfrm>
            <a:off x="201929" y="955357"/>
            <a:ext cx="4442461" cy="259080"/>
            <a:chOff x="-635" y="-7620"/>
            <a:chExt cx="4442460" cy="259079"/>
          </a:xfrm>
        </p:grpSpPr>
        <p:sp>
          <p:nvSpPr>
            <p:cNvPr id="102" name="Rounded Rectangle"/>
            <p:cNvSpPr/>
            <p:nvPr/>
          </p:nvSpPr>
          <p:spPr>
            <a:xfrm>
              <a:off x="0" y="27622"/>
              <a:ext cx="4441825" cy="188596"/>
            </a:xfrm>
            <a:prstGeom prst="roundRect">
              <a:avLst>
                <a:gd name="adj" fmla="val 16667"/>
              </a:avLst>
            </a:prstGeom>
            <a:gradFill flip="none" rotWithShape="1">
              <a:gsLst>
                <a:gs pos="0">
                  <a:srgbClr val="B0DFA1"/>
                </a:gs>
                <a:gs pos="37000">
                  <a:srgbClr val="CBEAC0"/>
                </a:gs>
                <a:gs pos="100000">
                  <a:srgbClr val="E5F4E0"/>
                </a:gs>
              </a:gsLst>
              <a:lin ang="5400000" scaled="0"/>
            </a:gradFill>
            <a:ln w="25400" cap="flat">
              <a:solidFill>
                <a:srgbClr val="08684D"/>
              </a:solidFill>
              <a:prstDash val="solid"/>
              <a:miter lim="800000"/>
            </a:ln>
            <a:effectLst/>
          </p:spPr>
          <p:txBody>
            <a:bodyPr wrap="square" lIns="0" tIns="0" rIns="0" bIns="0" numCol="1" anchor="ctr">
              <a:noAutofit/>
            </a:bodyPr>
            <a:lstStyle/>
            <a:p>
              <a:pPr algn="ctr">
                <a:defRPr sz="1000" b="1">
                  <a:latin typeface="东文宋体"/>
                  <a:ea typeface="东文宋体"/>
                  <a:cs typeface="东文宋体"/>
                  <a:sym typeface="东文宋体"/>
                </a:defRPr>
              </a:pPr>
              <a:endParaRPr/>
            </a:p>
          </p:txBody>
        </p:sp>
        <p:sp>
          <p:nvSpPr>
            <p:cNvPr id="103" name="Introduction・導入"/>
            <p:cNvSpPr txBox="1"/>
            <p:nvPr/>
          </p:nvSpPr>
          <p:spPr>
            <a:xfrm>
              <a:off x="-635" y="-7620"/>
              <a:ext cx="4374514" cy="259079"/>
            </a:xfrm>
            <a:prstGeom prst="rect">
              <a:avLst/>
            </a:prstGeom>
            <a:noFill/>
            <a:ln w="12700" cap="flat">
              <a:noFill/>
              <a:miter lim="400000"/>
            </a:ln>
            <a:effectLst/>
          </p:spPr>
          <p:txBody>
            <a:bodyPr wrap="square" lIns="45719" tIns="45719" rIns="45719" bIns="45719" numCol="1" anchor="ctr">
              <a:spAutoFit/>
            </a:bodyPr>
            <a:lstStyle/>
            <a:p>
              <a:pPr algn="ctr">
                <a:defRPr sz="1000" b="1">
                  <a:latin typeface="东文宋体"/>
                  <a:ea typeface="东文宋体"/>
                  <a:cs typeface="东文宋体"/>
                  <a:sym typeface="东文宋体"/>
                </a:defRPr>
              </a:pPr>
              <a:r>
                <a:rPr sz="1100">
                  <a:latin typeface="DejaVu Sans Mono" panose="020B0609030804020204" charset="0"/>
                  <a:cs typeface="DejaVu Sans Mono" panose="020B0609030804020204" charset="0"/>
                </a:rPr>
                <a:t>Introduction</a:t>
              </a:r>
              <a:r>
                <a:rPr sz="1100" b="0">
                  <a:latin typeface="DejaVu Sans Mono" panose="020B0609030804020204" charset="0"/>
                  <a:cs typeface="DejaVu Sans Mono" panose="020B0609030804020204" charset="0"/>
                </a:rPr>
                <a:t>・</a:t>
              </a:r>
              <a:r>
                <a:rPr sz="1100">
                  <a:latin typeface="DejaVu Sans Mono" panose="020B0609030804020204" charset="0"/>
                  <a:cs typeface="DejaVu Sans Mono" panose="020B0609030804020204" charset="0"/>
                </a:rPr>
                <a:t>導入</a:t>
              </a:r>
            </a:p>
          </p:txBody>
        </p:sp>
      </p:grpSp>
      <p:sp>
        <p:nvSpPr>
          <p:cNvPr id="105" name="Text Box 165"/>
          <p:cNvSpPr txBox="1"/>
          <p:nvPr/>
        </p:nvSpPr>
        <p:spPr>
          <a:xfrm>
            <a:off x="1205295" y="430971"/>
            <a:ext cx="4723765" cy="507831"/>
          </a:xfrm>
          <a:prstGeom prst="rect">
            <a:avLst/>
          </a:prstGeom>
          <a:ln w="12700">
            <a:miter lim="400000"/>
          </a:ln>
        </p:spPr>
        <p:txBody>
          <a:bodyPr lIns="45719" rIns="45719">
            <a:spAutoFit/>
          </a:bodyPr>
          <a:lstStyle/>
          <a:p>
            <a:pPr algn="ctr">
              <a:defRPr sz="900" b="1">
                <a:solidFill>
                  <a:srgbClr val="08684D"/>
                </a:solidFill>
                <a:latin typeface="东文宋体"/>
                <a:ea typeface="东文宋体"/>
                <a:cs typeface="东文宋体"/>
                <a:sym typeface="东文宋体"/>
              </a:defRPr>
            </a:pPr>
            <a:endParaRPr dirty="0"/>
          </a:p>
          <a:p>
            <a:pPr algn="r">
              <a:defRPr sz="900" i="1">
                <a:solidFill>
                  <a:srgbClr val="08684D"/>
                </a:solidFill>
                <a:latin typeface="东文宋体"/>
                <a:ea typeface="东文宋体"/>
                <a:cs typeface="东文宋体"/>
                <a:sym typeface="东文宋体"/>
              </a:defRPr>
            </a:pPr>
            <a:r>
              <a:rPr dirty="0"/>
              <a:t>Ngo-</a:t>
            </a:r>
            <a:r>
              <a:rPr dirty="0" err="1"/>
              <a:t>Doanh</a:t>
            </a:r>
            <a:r>
              <a:rPr dirty="0"/>
              <a:t> NGUYEN, </a:t>
            </a:r>
            <a:r>
              <a:rPr dirty="0" err="1"/>
              <a:t>Ryoji</a:t>
            </a:r>
            <a:r>
              <a:rPr dirty="0"/>
              <a:t> KOBAYASHI, Khanh N. DANG, </a:t>
            </a:r>
            <a:r>
              <a:rPr dirty="0" err="1"/>
              <a:t>Abderazek</a:t>
            </a:r>
            <a:r>
              <a:rPr dirty="0"/>
              <a:t> </a:t>
            </a:r>
            <a:r>
              <a:rPr lang="x-none"/>
              <a:t>BEN </a:t>
            </a:r>
            <a:r>
              <a:rPr dirty="0"/>
              <a:t>ABDALLAH</a:t>
            </a:r>
            <a:endParaRPr lang="en-US" dirty="0"/>
          </a:p>
          <a:p>
            <a:pPr algn="r">
              <a:defRPr sz="900" i="1">
                <a:solidFill>
                  <a:srgbClr val="08684D"/>
                </a:solidFill>
                <a:latin typeface="东文宋体"/>
                <a:ea typeface="东文宋体"/>
                <a:cs typeface="东文宋体"/>
                <a:sym typeface="东文宋体"/>
              </a:defRPr>
            </a:pPr>
            <a:r>
              <a:rPr lang="en-JP" dirty="0"/>
              <a:t>Supervisor: Khanh N. </a:t>
            </a:r>
            <a:r>
              <a:rPr lang="en-JP"/>
              <a:t>DANG</a:t>
            </a:r>
            <a:endParaRPr dirty="0"/>
          </a:p>
        </p:txBody>
      </p:sp>
      <p:sp>
        <p:nvSpPr>
          <p:cNvPr id="106" name="Rectangle 209"/>
          <p:cNvSpPr txBox="1"/>
          <p:nvPr/>
        </p:nvSpPr>
        <p:spPr>
          <a:xfrm>
            <a:off x="3311525" y="3765550"/>
            <a:ext cx="3345180" cy="1413510"/>
          </a:xfrm>
          <a:prstGeom prst="rect">
            <a:avLst/>
          </a:prstGeom>
          <a:ln w="12700">
            <a:miter lim="400000"/>
          </a:ln>
        </p:spPr>
        <p:txBody>
          <a:bodyPr wrap="square" lIns="91440" tIns="91440" rIns="91440" bIns="91440" anchor="ctr">
            <a:spAutoFit/>
          </a:bodyPr>
          <a:lstStyle>
            <a:lvl1pPr algn="just">
              <a:defRPr sz="1000">
                <a:latin typeface="Helvetica Neue"/>
                <a:ea typeface="Helvetica Neue"/>
                <a:cs typeface="Helvetica Neue"/>
                <a:sym typeface="Helvetica Neue"/>
              </a:defRPr>
            </a:lvl1pPr>
          </a:lstStyle>
          <a:p>
            <a:r>
              <a:rPr lang="x-none" kern="1200">
                <a:solidFill>
                  <a:schemeClr val="tx1"/>
                </a:solidFill>
                <a:latin typeface="+mj-lt"/>
                <a:ea typeface="+mn-ea"/>
                <a:cs typeface="+mj-lt"/>
              </a:rPr>
              <a:t>The idea is to implement an AI accelerator into chips utilizing Spiking Neural Networks (SNNs), the third generation of AI algorithms mimicking the human brain's activities. As a result, every complicated computation can be accelerated in a short amount of time. Therefore, users don't feel uncomfortable with long delays or low precision when using machines.</a:t>
            </a:r>
          </a:p>
        </p:txBody>
      </p:sp>
      <p:sp>
        <p:nvSpPr>
          <p:cNvPr id="107" name="Rounded Rectangle 202"/>
          <p:cNvSpPr/>
          <p:nvPr/>
        </p:nvSpPr>
        <p:spPr>
          <a:xfrm>
            <a:off x="204470" y="3679190"/>
            <a:ext cx="6476366" cy="2222501"/>
          </a:xfrm>
          <a:prstGeom prst="roundRect">
            <a:avLst>
              <a:gd name="adj" fmla="val 3947"/>
            </a:avLst>
          </a:prstGeom>
          <a:ln w="25400">
            <a:solidFill>
              <a:srgbClr val="08684D"/>
            </a:solidFill>
            <a:miter/>
          </a:ln>
        </p:spPr>
        <p:txBody>
          <a:bodyPr lIns="0" tIns="0" rIns="0" bIns="0" anchor="ctr"/>
          <a:lstStyle/>
          <a:p>
            <a:pPr algn="ctr">
              <a:defRPr sz="1000" b="1">
                <a:latin typeface="东文宋体"/>
                <a:ea typeface="东文宋体"/>
                <a:cs typeface="东文宋体"/>
                <a:sym typeface="东文宋体"/>
              </a:defRPr>
            </a:pPr>
            <a:endParaRPr/>
          </a:p>
        </p:txBody>
      </p:sp>
      <p:grpSp>
        <p:nvGrpSpPr>
          <p:cNvPr id="110" name="Rounded Rectangle 200"/>
          <p:cNvGrpSpPr/>
          <p:nvPr/>
        </p:nvGrpSpPr>
        <p:grpSpPr>
          <a:xfrm>
            <a:off x="3311525" y="3528061"/>
            <a:ext cx="3368042" cy="259080"/>
            <a:chOff x="0" y="-7618"/>
            <a:chExt cx="3368041" cy="259079"/>
          </a:xfrm>
        </p:grpSpPr>
        <p:sp>
          <p:nvSpPr>
            <p:cNvPr id="108" name="Rounded Rectangle"/>
            <p:cNvSpPr/>
            <p:nvPr/>
          </p:nvSpPr>
          <p:spPr>
            <a:xfrm>
              <a:off x="0" y="29844"/>
              <a:ext cx="3368041" cy="184151"/>
            </a:xfrm>
            <a:prstGeom prst="roundRect">
              <a:avLst>
                <a:gd name="adj" fmla="val 16667"/>
              </a:avLst>
            </a:prstGeom>
            <a:gradFill flip="none" rotWithShape="1">
              <a:gsLst>
                <a:gs pos="0">
                  <a:srgbClr val="B0DFA1"/>
                </a:gs>
                <a:gs pos="37000">
                  <a:srgbClr val="CBEAC0"/>
                </a:gs>
                <a:gs pos="100000">
                  <a:srgbClr val="E5F4E0"/>
                </a:gs>
              </a:gsLst>
              <a:lin ang="5400000" scaled="0"/>
            </a:gradFill>
            <a:ln w="25400" cap="flat">
              <a:solidFill>
                <a:srgbClr val="08684D"/>
              </a:solidFill>
              <a:prstDash val="solid"/>
              <a:miter lim="800000"/>
            </a:ln>
            <a:effectLst/>
          </p:spPr>
          <p:txBody>
            <a:bodyPr wrap="square" lIns="0" tIns="0" rIns="0" bIns="0" numCol="1" anchor="ctr">
              <a:noAutofit/>
            </a:bodyPr>
            <a:lstStyle/>
            <a:p>
              <a:pPr algn="ctr">
                <a:defRPr sz="1000" b="1">
                  <a:latin typeface="东文宋体"/>
                  <a:ea typeface="东文宋体"/>
                  <a:cs typeface="东文宋体"/>
                  <a:sym typeface="东文宋体"/>
                </a:defRPr>
              </a:pPr>
              <a:endParaRPr/>
            </a:p>
          </p:txBody>
        </p:sp>
        <p:sp>
          <p:nvSpPr>
            <p:cNvPr id="109" name="Methodology・手段"/>
            <p:cNvSpPr txBox="1"/>
            <p:nvPr/>
          </p:nvSpPr>
          <p:spPr>
            <a:xfrm>
              <a:off x="67408" y="-7618"/>
              <a:ext cx="3233224" cy="259079"/>
            </a:xfrm>
            <a:prstGeom prst="rect">
              <a:avLst/>
            </a:prstGeom>
            <a:noFill/>
            <a:ln w="12700" cap="flat">
              <a:noFill/>
              <a:miter lim="400000"/>
            </a:ln>
            <a:effectLst/>
          </p:spPr>
          <p:txBody>
            <a:bodyPr wrap="square" lIns="45719" tIns="45719" rIns="45719" bIns="45719" numCol="1" anchor="ctr">
              <a:spAutoFit/>
            </a:bodyPr>
            <a:lstStyle/>
            <a:p>
              <a:pPr algn="ctr">
                <a:defRPr sz="1000" b="1">
                  <a:latin typeface="东文宋体"/>
                  <a:ea typeface="东文宋体"/>
                  <a:cs typeface="东文宋体"/>
                  <a:sym typeface="东文宋体"/>
                </a:defRPr>
              </a:pPr>
              <a:r>
                <a:rPr sz="1100">
                  <a:latin typeface="DejaVu Sans Mono" panose="020B0609030804020204" charset="0"/>
                  <a:cs typeface="DejaVu Sans Mono" panose="020B0609030804020204" charset="0"/>
                </a:rPr>
                <a:t>Methodology</a:t>
              </a:r>
              <a:r>
                <a:rPr sz="1100" b="0">
                  <a:latin typeface="DejaVu Sans Mono" panose="020B0609030804020204" charset="0"/>
                  <a:cs typeface="DejaVu Sans Mono" panose="020B0609030804020204" charset="0"/>
                </a:rPr>
                <a:t>・手段</a:t>
              </a:r>
            </a:p>
          </p:txBody>
        </p:sp>
      </p:grpSp>
      <p:sp>
        <p:nvSpPr>
          <p:cNvPr id="111" name="Rounded Rectangle 645"/>
          <p:cNvSpPr/>
          <p:nvPr/>
        </p:nvSpPr>
        <p:spPr>
          <a:xfrm>
            <a:off x="202564" y="6055995"/>
            <a:ext cx="3173097" cy="1868171"/>
          </a:xfrm>
          <a:prstGeom prst="roundRect">
            <a:avLst>
              <a:gd name="adj" fmla="val 3947"/>
            </a:avLst>
          </a:prstGeom>
          <a:ln w="25400">
            <a:solidFill>
              <a:srgbClr val="08684D"/>
            </a:solidFill>
            <a:miter/>
          </a:ln>
        </p:spPr>
        <p:txBody>
          <a:bodyPr lIns="0" tIns="0" rIns="0" bIns="0" anchor="ctr"/>
          <a:lstStyle/>
          <a:p>
            <a:pPr algn="ctr">
              <a:defRPr sz="1000" b="1">
                <a:latin typeface="东文宋体"/>
                <a:ea typeface="东文宋体"/>
                <a:cs typeface="东文宋体"/>
                <a:sym typeface="东文宋体"/>
              </a:defRPr>
            </a:pPr>
            <a:endParaRPr/>
          </a:p>
        </p:txBody>
      </p:sp>
      <p:sp>
        <p:nvSpPr>
          <p:cNvPr id="112" name="Rounded Rectangle"/>
          <p:cNvSpPr/>
          <p:nvPr/>
        </p:nvSpPr>
        <p:spPr>
          <a:xfrm>
            <a:off x="203785" y="5998845"/>
            <a:ext cx="3176758" cy="184151"/>
          </a:xfrm>
          <a:prstGeom prst="roundRect">
            <a:avLst>
              <a:gd name="adj" fmla="val 16667"/>
            </a:avLst>
          </a:prstGeom>
          <a:gradFill>
            <a:gsLst>
              <a:gs pos="0">
                <a:srgbClr val="B0DFA1"/>
              </a:gs>
              <a:gs pos="37000">
                <a:srgbClr val="CBEAC0"/>
              </a:gs>
              <a:gs pos="100000">
                <a:srgbClr val="E5F4E0"/>
              </a:gs>
            </a:gsLst>
            <a:lin ang="5400000"/>
          </a:gradFill>
          <a:ln w="25400">
            <a:solidFill>
              <a:srgbClr val="08684D"/>
            </a:solidFill>
            <a:miter/>
          </a:ln>
        </p:spPr>
        <p:txBody>
          <a:bodyPr lIns="0" tIns="0" rIns="0" bIns="0" anchor="ctr"/>
          <a:lstStyle/>
          <a:p>
            <a:pPr algn="ctr">
              <a:defRPr sz="900" b="1">
                <a:latin typeface="东文宋体"/>
                <a:ea typeface="东文宋体"/>
                <a:cs typeface="东文宋体"/>
                <a:sym typeface="东文宋体"/>
              </a:defRPr>
            </a:pPr>
            <a:endParaRPr/>
          </a:p>
        </p:txBody>
      </p:sp>
      <p:sp>
        <p:nvSpPr>
          <p:cNvPr id="113" name="Hardware Architecture・ハードウェアアーキテクチャ"/>
          <p:cNvSpPr txBox="1"/>
          <p:nvPr/>
        </p:nvSpPr>
        <p:spPr>
          <a:xfrm>
            <a:off x="225474" y="6021706"/>
            <a:ext cx="3133379" cy="138430"/>
          </a:xfrm>
          <a:prstGeom prst="rect">
            <a:avLst/>
          </a:prstGeom>
          <a:ln w="12700">
            <a:miter lim="400000"/>
          </a:ln>
        </p:spPr>
        <p:txBody>
          <a:bodyPr lIns="0" tIns="0" rIns="0" bIns="0" anchor="ctr">
            <a:spAutoFit/>
          </a:bodyPr>
          <a:lstStyle/>
          <a:p>
            <a:pPr algn="ctr">
              <a:defRPr sz="900" b="1">
                <a:latin typeface="东文宋体"/>
                <a:ea typeface="东文宋体"/>
                <a:cs typeface="东文宋体"/>
                <a:sym typeface="东文宋体"/>
              </a:defRPr>
            </a:pPr>
            <a:r>
              <a:rPr>
                <a:latin typeface="DejaVu Sans Mono" panose="020B0609030804020204" charset="0"/>
                <a:cs typeface="DejaVu Sans Mono" panose="020B0609030804020204" charset="0"/>
              </a:rPr>
              <a:t>Hardware Architecture</a:t>
            </a:r>
            <a:r>
              <a:rPr b="0">
                <a:latin typeface="DejaVu Sans Mono" panose="020B0609030804020204" charset="0"/>
                <a:cs typeface="DejaVu Sans Mono" panose="020B0609030804020204" charset="0"/>
              </a:rPr>
              <a:t>・</a:t>
            </a:r>
            <a:r>
              <a:rPr>
                <a:latin typeface="DejaVu Sans Mono" panose="020B0609030804020204" charset="0"/>
                <a:cs typeface="DejaVu Sans Mono" panose="020B0609030804020204" charset="0"/>
              </a:rPr>
              <a:t>ハードウェアアーキテクチャ</a:t>
            </a:r>
          </a:p>
        </p:txBody>
      </p:sp>
      <p:grpSp>
        <p:nvGrpSpPr>
          <p:cNvPr id="118" name="Group 647"/>
          <p:cNvGrpSpPr/>
          <p:nvPr/>
        </p:nvGrpSpPr>
        <p:grpSpPr>
          <a:xfrm>
            <a:off x="205105" y="7966711"/>
            <a:ext cx="4304668" cy="1863726"/>
            <a:chOff x="0" y="-7619"/>
            <a:chExt cx="4304667" cy="1863725"/>
          </a:xfrm>
        </p:grpSpPr>
        <p:sp>
          <p:nvSpPr>
            <p:cNvPr id="114" name="Rounded Rectangle 649"/>
            <p:cNvSpPr/>
            <p:nvPr/>
          </p:nvSpPr>
          <p:spPr>
            <a:xfrm>
              <a:off x="0" y="149859"/>
              <a:ext cx="4304666" cy="1706247"/>
            </a:xfrm>
            <a:prstGeom prst="roundRect">
              <a:avLst>
                <a:gd name="adj" fmla="val 3947"/>
              </a:avLst>
            </a:prstGeom>
            <a:noFill/>
            <a:ln w="25400" cap="flat">
              <a:solidFill>
                <a:srgbClr val="08684D"/>
              </a:solidFill>
              <a:prstDash val="solid"/>
              <a:miter lim="800000"/>
            </a:ln>
            <a:effectLst/>
          </p:spPr>
          <p:txBody>
            <a:bodyPr wrap="square" lIns="0" tIns="0" rIns="0" bIns="0" numCol="1" anchor="ctr">
              <a:noAutofit/>
            </a:bodyPr>
            <a:lstStyle/>
            <a:p>
              <a:pPr algn="ctr">
                <a:defRPr sz="1000" b="1">
                  <a:latin typeface="东文宋体"/>
                  <a:ea typeface="东文宋体"/>
                  <a:cs typeface="东文宋体"/>
                  <a:sym typeface="东文宋体"/>
                </a:defRPr>
              </a:pPr>
              <a:endParaRPr/>
            </a:p>
          </p:txBody>
        </p:sp>
        <p:grpSp>
          <p:nvGrpSpPr>
            <p:cNvPr id="117" name="Rounded Rectangle 650"/>
            <p:cNvGrpSpPr/>
            <p:nvPr/>
          </p:nvGrpSpPr>
          <p:grpSpPr>
            <a:xfrm>
              <a:off x="0" y="-7619"/>
              <a:ext cx="4304667" cy="259080"/>
              <a:chOff x="0" y="-7618"/>
              <a:chExt cx="4304666" cy="259078"/>
            </a:xfrm>
          </p:grpSpPr>
          <p:sp>
            <p:nvSpPr>
              <p:cNvPr id="115" name="Rounded Rectangle"/>
              <p:cNvSpPr/>
              <p:nvPr/>
            </p:nvSpPr>
            <p:spPr>
              <a:xfrm>
                <a:off x="0" y="29844"/>
                <a:ext cx="4304666" cy="184151"/>
              </a:xfrm>
              <a:prstGeom prst="roundRect">
                <a:avLst>
                  <a:gd name="adj" fmla="val 16667"/>
                </a:avLst>
              </a:prstGeom>
              <a:gradFill flip="none" rotWithShape="1">
                <a:gsLst>
                  <a:gs pos="0">
                    <a:srgbClr val="B0DFA1"/>
                  </a:gs>
                  <a:gs pos="37000">
                    <a:srgbClr val="CBEAC0"/>
                  </a:gs>
                  <a:gs pos="100000">
                    <a:srgbClr val="E5F4E0"/>
                  </a:gs>
                </a:gsLst>
                <a:lin ang="5400000" scaled="0"/>
              </a:gradFill>
              <a:ln w="25400" cap="flat">
                <a:solidFill>
                  <a:srgbClr val="08684D"/>
                </a:solidFill>
                <a:prstDash val="solid"/>
                <a:miter lim="800000"/>
              </a:ln>
              <a:effectLst/>
            </p:spPr>
            <p:txBody>
              <a:bodyPr wrap="square" lIns="0" tIns="0" rIns="0" bIns="0" numCol="1" anchor="ctr">
                <a:noAutofit/>
              </a:bodyPr>
              <a:lstStyle/>
              <a:p>
                <a:pPr algn="ctr">
                  <a:defRPr sz="1000" b="1">
                    <a:latin typeface="东文宋体"/>
                    <a:ea typeface="东文宋体"/>
                    <a:cs typeface="东文宋体"/>
                    <a:sym typeface="东文宋体"/>
                  </a:defRPr>
                </a:pPr>
                <a:endParaRPr/>
              </a:p>
            </p:txBody>
          </p:sp>
          <p:sp>
            <p:nvSpPr>
              <p:cNvPr id="116" name="Demonstration: Image Classification・デモ: 画像分類"/>
              <p:cNvSpPr txBox="1"/>
              <p:nvPr/>
            </p:nvSpPr>
            <p:spPr>
              <a:xfrm>
                <a:off x="82648" y="-7618"/>
                <a:ext cx="4169848" cy="259078"/>
              </a:xfrm>
              <a:prstGeom prst="rect">
                <a:avLst/>
              </a:prstGeom>
              <a:noFill/>
              <a:ln w="12700" cap="flat">
                <a:noFill/>
                <a:miter lim="400000"/>
              </a:ln>
              <a:effectLst/>
            </p:spPr>
            <p:txBody>
              <a:bodyPr wrap="square" lIns="45719" tIns="45719" rIns="45719" bIns="45719" numCol="1" anchor="ctr">
                <a:spAutoFit/>
              </a:bodyPr>
              <a:lstStyle/>
              <a:p>
                <a:pPr algn="ctr">
                  <a:defRPr sz="1000" b="1">
                    <a:latin typeface="东文宋体"/>
                    <a:ea typeface="东文宋体"/>
                    <a:cs typeface="东文宋体"/>
                    <a:sym typeface="东文宋体"/>
                  </a:defRPr>
                </a:pPr>
                <a:r>
                  <a:rPr sz="1100">
                    <a:latin typeface="+mj-lt"/>
                    <a:cs typeface="+mj-lt"/>
                  </a:rPr>
                  <a:t>Demonstration: Image Classification</a:t>
                </a:r>
                <a:r>
                  <a:rPr sz="1100" b="0">
                    <a:latin typeface="DejaVu Sans Mono" panose="020B0609030804020204" charset="0"/>
                    <a:cs typeface="DejaVu Sans Mono" panose="020B0609030804020204" charset="0"/>
                  </a:rPr>
                  <a:t>・</a:t>
                </a:r>
                <a:r>
                  <a:rPr sz="1100">
                    <a:latin typeface="DejaVu Sans Mono" panose="020B0609030804020204" charset="0"/>
                    <a:cs typeface="DejaVu Sans Mono" panose="020B0609030804020204" charset="0"/>
                  </a:rPr>
                  <a:t>デモ: 画像分類</a:t>
                </a:r>
              </a:p>
            </p:txBody>
          </p:sp>
        </p:grpSp>
      </p:grpSp>
      <p:sp>
        <p:nvSpPr>
          <p:cNvPr id="119" name="Text Box 654"/>
          <p:cNvSpPr txBox="1"/>
          <p:nvPr/>
        </p:nvSpPr>
        <p:spPr>
          <a:xfrm>
            <a:off x="201930" y="5135245"/>
            <a:ext cx="6474460" cy="798195"/>
          </a:xfrm>
          <a:prstGeom prst="rect">
            <a:avLst/>
          </a:prstGeom>
          <a:ln w="12700">
            <a:miter lim="400000"/>
          </a:ln>
        </p:spPr>
        <p:txBody>
          <a:bodyPr wrap="square" lIns="91440" tIns="91440" rIns="91440" bIns="91440">
            <a:spAutoFit/>
          </a:bodyPr>
          <a:lstStyle>
            <a:lvl1pPr algn="just">
              <a:lnSpc>
                <a:spcPct val="90000"/>
              </a:lnSpc>
              <a:defRPr sz="900">
                <a:latin typeface="Helvetica Neue"/>
                <a:ea typeface="Helvetica Neue"/>
                <a:cs typeface="Helvetica Neue"/>
                <a:sym typeface="Helvetica Neue"/>
              </a:defRPr>
            </a:lvl1pPr>
          </a:lstStyle>
          <a:p>
            <a:pPr algn="just">
              <a:lnSpc>
                <a:spcPct val="100000"/>
              </a:lnSpc>
            </a:pPr>
            <a:r>
              <a:rPr lang="x-none" sz="1000" kern="1200">
                <a:solidFill>
                  <a:schemeClr val="tx1"/>
                </a:solidFill>
                <a:latin typeface="DejaVu Sans Mono" panose="020B0609030804020204" charset="0"/>
                <a:ea typeface="+mn-ea"/>
                <a:cs typeface="DejaVu Sans Mono" panose="020B0609030804020204" charset="0"/>
              </a:rPr>
              <a:t>人間の脳の活動を模倣する第3世代のAIアルゴリズムであるスパイキング・ニューラル・ネットワーク (SNN) を利用し、チップ上にAIアクセラレータを実装するといった方法を用います。その結果、あらゆる複雑な計算を短時間で実行できるようになり、ユーザーは機械を使用する際、長い遅延や精度の低さを不快に感じることがありません。</a:t>
            </a:r>
          </a:p>
        </p:txBody>
      </p:sp>
      <p:sp>
        <p:nvSpPr>
          <p:cNvPr id="120" name="Text Box 655"/>
          <p:cNvSpPr txBox="1"/>
          <p:nvPr/>
        </p:nvSpPr>
        <p:spPr>
          <a:xfrm>
            <a:off x="205105" y="2392680"/>
            <a:ext cx="4442460" cy="921385"/>
          </a:xfrm>
          <a:prstGeom prst="rect">
            <a:avLst/>
          </a:prstGeom>
          <a:ln w="12700">
            <a:miter lim="400000"/>
          </a:ln>
        </p:spPr>
        <p:txBody>
          <a:bodyPr wrap="square" lIns="91440" tIns="91440" rIns="91440" bIns="91440">
            <a:spAutoFit/>
          </a:bodyPr>
          <a:lstStyle>
            <a:lvl1pPr algn="just">
              <a:lnSpc>
                <a:spcPct val="80000"/>
              </a:lnSpc>
              <a:defRPr sz="900">
                <a:latin typeface="Helvetica Neue"/>
                <a:ea typeface="Helvetica Neue"/>
                <a:cs typeface="Helvetica Neue"/>
                <a:sym typeface="Helvetica Neue"/>
              </a:defRPr>
            </a:lvl1pPr>
          </a:lstStyle>
          <a:p>
            <a:r>
              <a:rPr lang="x-none" sz="1000" kern="1200">
                <a:solidFill>
                  <a:schemeClr val="tx1"/>
                </a:solidFill>
                <a:latin typeface="DejaVu Sans Mono" panose="020B0609030804020204" charset="0"/>
                <a:ea typeface="+mn-ea"/>
                <a:cs typeface="东文宋体" charset="0"/>
              </a:rPr>
              <a:t>人間の生体信号を活用して機械を制御すると、多くの利点が得られます。例えば、身体に障害のある人も、機械によるサポートによって、日常の活動を自然に行うことができます。一方それは、短時間に高精度かつ多くの処理を必要とするため、従来の機械では不可能な作業です。したがって、私たちの研究は、古典的なマシンのあらゆる問題を克服する、人間の脳を模倣したハードウェアを設計することです。</a:t>
            </a:r>
          </a:p>
        </p:txBody>
      </p:sp>
      <p:pic>
        <p:nvPicPr>
          <p:cNvPr id="121" name="ND_SoC_poster_image_3_page-0002.jpg" descr="ND_SoC_poster_image_3_page-0002.jpg"/>
          <p:cNvPicPr>
            <a:picLocks noChangeAspect="1"/>
          </p:cNvPicPr>
          <p:nvPr/>
        </p:nvPicPr>
        <p:blipFill>
          <a:blip r:embed="rId5"/>
          <a:srcRect t="806" b="806"/>
          <a:stretch>
            <a:fillRect/>
          </a:stretch>
        </p:blipFill>
        <p:spPr>
          <a:xfrm>
            <a:off x="391120" y="3550999"/>
            <a:ext cx="2795906" cy="1596183"/>
          </a:xfrm>
          <a:prstGeom prst="rect">
            <a:avLst/>
          </a:prstGeom>
          <a:ln w="12700">
            <a:miter lim="400000"/>
            <a:headEnd/>
            <a:tailEnd/>
          </a:ln>
        </p:spPr>
      </p:pic>
      <p:sp>
        <p:nvSpPr>
          <p:cNvPr id="122" name="Rounded Rectangle 660"/>
          <p:cNvSpPr/>
          <p:nvPr/>
        </p:nvSpPr>
        <p:spPr>
          <a:xfrm>
            <a:off x="3507740" y="6055995"/>
            <a:ext cx="3173096" cy="1868171"/>
          </a:xfrm>
          <a:prstGeom prst="roundRect">
            <a:avLst>
              <a:gd name="adj" fmla="val 3947"/>
            </a:avLst>
          </a:prstGeom>
          <a:ln w="25400">
            <a:solidFill>
              <a:srgbClr val="08684D"/>
            </a:solidFill>
            <a:miter/>
          </a:ln>
        </p:spPr>
        <p:txBody>
          <a:bodyPr lIns="0" tIns="0" rIns="0" bIns="0" anchor="ctr"/>
          <a:lstStyle/>
          <a:p>
            <a:pPr algn="ctr">
              <a:defRPr sz="1000" b="1">
                <a:latin typeface="东文宋体"/>
                <a:ea typeface="东文宋体"/>
                <a:cs typeface="东文宋体"/>
                <a:sym typeface="东文宋体"/>
              </a:defRPr>
            </a:pPr>
            <a:endParaRPr/>
          </a:p>
        </p:txBody>
      </p:sp>
      <p:grpSp>
        <p:nvGrpSpPr>
          <p:cNvPr id="125" name="Rounded Rectangle 661"/>
          <p:cNvGrpSpPr/>
          <p:nvPr/>
        </p:nvGrpSpPr>
        <p:grpSpPr>
          <a:xfrm>
            <a:off x="3502609" y="5998845"/>
            <a:ext cx="3176758" cy="184151"/>
            <a:chOff x="0" y="0"/>
            <a:chExt cx="3176757" cy="184150"/>
          </a:xfrm>
        </p:grpSpPr>
        <p:sp>
          <p:nvSpPr>
            <p:cNvPr id="123" name="Rounded Rectangle"/>
            <p:cNvSpPr/>
            <p:nvPr/>
          </p:nvSpPr>
          <p:spPr>
            <a:xfrm>
              <a:off x="0" y="0"/>
              <a:ext cx="3176757" cy="184150"/>
            </a:xfrm>
            <a:prstGeom prst="roundRect">
              <a:avLst>
                <a:gd name="adj" fmla="val 16667"/>
              </a:avLst>
            </a:prstGeom>
            <a:gradFill flip="none" rotWithShape="1">
              <a:gsLst>
                <a:gs pos="0">
                  <a:srgbClr val="B0DFA1"/>
                </a:gs>
                <a:gs pos="37000">
                  <a:srgbClr val="CBEAC0"/>
                </a:gs>
                <a:gs pos="100000">
                  <a:srgbClr val="E5F4E0"/>
                </a:gs>
              </a:gsLst>
              <a:lin ang="5400000" scaled="0"/>
            </a:gradFill>
            <a:ln w="25400" cap="flat">
              <a:solidFill>
                <a:srgbClr val="08684D"/>
              </a:solidFill>
              <a:prstDash val="solid"/>
              <a:miter lim="800000"/>
            </a:ln>
            <a:effectLst/>
          </p:spPr>
          <p:txBody>
            <a:bodyPr wrap="square" lIns="0" tIns="0" rIns="0" bIns="0" numCol="1" anchor="ctr">
              <a:noAutofit/>
            </a:bodyPr>
            <a:lstStyle/>
            <a:p>
              <a:pPr algn="ctr">
                <a:defRPr sz="900" b="1">
                  <a:latin typeface="东文宋体"/>
                  <a:ea typeface="东文宋体"/>
                  <a:cs typeface="东文宋体"/>
                  <a:sym typeface="东文宋体"/>
                </a:defRPr>
              </a:pPr>
              <a:endParaRPr/>
            </a:p>
          </p:txBody>
        </p:sp>
        <p:sp>
          <p:nvSpPr>
            <p:cNvPr id="124" name="Hardware Utilization・ハードウェア使用率"/>
            <p:cNvSpPr txBox="1"/>
            <p:nvPr/>
          </p:nvSpPr>
          <p:spPr>
            <a:xfrm>
              <a:off x="21688" y="7621"/>
              <a:ext cx="3133380" cy="168909"/>
            </a:xfrm>
            <a:prstGeom prst="rect">
              <a:avLst/>
            </a:prstGeom>
            <a:noFill/>
            <a:ln w="12700" cap="flat">
              <a:noFill/>
              <a:miter lim="400000"/>
            </a:ln>
            <a:effectLst/>
          </p:spPr>
          <p:txBody>
            <a:bodyPr wrap="square" lIns="0" tIns="0" rIns="0" bIns="0" numCol="1" anchor="ctr">
              <a:spAutoFit/>
            </a:bodyPr>
            <a:lstStyle/>
            <a:p>
              <a:pPr algn="ctr">
                <a:defRPr sz="900" b="1">
                  <a:latin typeface="东文宋体"/>
                  <a:ea typeface="东文宋体"/>
                  <a:cs typeface="东文宋体"/>
                  <a:sym typeface="东文宋体"/>
                </a:defRPr>
              </a:pPr>
              <a:r>
                <a:rPr sz="1100">
                  <a:latin typeface="DejaVu Sans Mono" panose="020B0609030804020204" charset="0"/>
                  <a:cs typeface="DejaVu Sans Mono" panose="020B0609030804020204" charset="0"/>
                </a:rPr>
                <a:t>Hardware Utilization</a:t>
              </a:r>
              <a:r>
                <a:rPr sz="1100" b="0">
                  <a:latin typeface="DejaVu Sans Mono" panose="020B0609030804020204" charset="0"/>
                  <a:cs typeface="DejaVu Sans Mono" panose="020B0609030804020204" charset="0"/>
                </a:rPr>
                <a:t>・</a:t>
              </a:r>
              <a:r>
                <a:rPr sz="1100">
                  <a:latin typeface="DejaVu Sans Mono" panose="020B0609030804020204" charset="0"/>
                  <a:cs typeface="DejaVu Sans Mono" panose="020B0609030804020204" charset="0"/>
                </a:rPr>
                <a:t>ハードウェア使用率</a:t>
              </a:r>
            </a:p>
          </p:txBody>
        </p:sp>
      </p:grpSp>
      <p:pic>
        <p:nvPicPr>
          <p:cNvPr id="126" name="ND_SoC_poster_image_page-0004.jpg" descr="ND_SoC_poster_image_page-0004.jpg"/>
          <p:cNvPicPr>
            <a:picLocks noChangeAspect="1"/>
          </p:cNvPicPr>
          <p:nvPr/>
        </p:nvPicPr>
        <p:blipFill>
          <a:blip r:embed="rId6"/>
          <a:srcRect t="112" b="112"/>
          <a:stretch>
            <a:fillRect/>
          </a:stretch>
        </p:blipFill>
        <p:spPr>
          <a:xfrm>
            <a:off x="3593107" y="6244589"/>
            <a:ext cx="3002281" cy="1615441"/>
          </a:xfrm>
          <a:prstGeom prst="rect">
            <a:avLst/>
          </a:prstGeom>
          <a:ln w="12700">
            <a:miter lim="400000"/>
            <a:headEnd/>
            <a:tailEnd/>
          </a:ln>
        </p:spPr>
      </p:pic>
      <p:sp>
        <p:nvSpPr>
          <p:cNvPr id="127" name="Rectangle 675"/>
          <p:cNvSpPr txBox="1"/>
          <p:nvPr/>
        </p:nvSpPr>
        <p:spPr>
          <a:xfrm>
            <a:off x="201930" y="8151813"/>
            <a:ext cx="4304665" cy="368300"/>
          </a:xfrm>
          <a:prstGeom prst="rect">
            <a:avLst/>
          </a:prstGeom>
          <a:ln w="12700">
            <a:miter lim="400000"/>
          </a:ln>
        </p:spPr>
        <p:txBody>
          <a:bodyPr wrap="square" lIns="45719" rIns="45719" anchor="ctr">
            <a:spAutoFit/>
          </a:bodyPr>
          <a:lstStyle/>
          <a:p>
            <a:pPr algn="ctr"/>
            <a:r>
              <a:rPr lang="x-none" sz="900" kern="1200">
                <a:solidFill>
                  <a:schemeClr val="tx1"/>
                </a:solidFill>
                <a:ea typeface="+mn-ea"/>
                <a:cs typeface="+mj-lt"/>
              </a:rPr>
              <a:t>MNIST dataset - Three perception layers of SNN [784 48 10] </a:t>
            </a:r>
          </a:p>
          <a:p>
            <a:pPr algn="ctr"/>
            <a:r>
              <a:rPr lang="x-none" sz="900" kern="1200">
                <a:solidFill>
                  <a:schemeClr val="tx1"/>
                </a:solidFill>
                <a:latin typeface="DejaVu Sans Mono" panose="020B0609030804020204" charset="0"/>
                <a:ea typeface="+mn-ea"/>
                <a:cs typeface="DejaVu Sans Mono" panose="020B0609030804020204" charset="0"/>
              </a:rPr>
              <a:t>MNIST データセット - SNNによる3つの認識層 [784 48 10]</a:t>
            </a:r>
          </a:p>
        </p:txBody>
      </p:sp>
      <p:grpSp>
        <p:nvGrpSpPr>
          <p:cNvPr id="131" name="Group 688"/>
          <p:cNvGrpSpPr/>
          <p:nvPr/>
        </p:nvGrpSpPr>
        <p:grpSpPr>
          <a:xfrm>
            <a:off x="95885" y="8474709"/>
            <a:ext cx="2448562" cy="1369696"/>
            <a:chOff x="0" y="0"/>
            <a:chExt cx="2448561" cy="1369694"/>
          </a:xfrm>
        </p:grpSpPr>
        <p:sp>
          <p:nvSpPr>
            <p:cNvPr id="128" name="Rounded Rectangle 682"/>
            <p:cNvSpPr/>
            <p:nvPr/>
          </p:nvSpPr>
          <p:spPr>
            <a:xfrm>
              <a:off x="431164" y="0"/>
              <a:ext cx="1419861" cy="1043940"/>
            </a:xfrm>
            <a:prstGeom prst="roundRect">
              <a:avLst>
                <a:gd name="adj" fmla="val 5536"/>
              </a:avLst>
            </a:prstGeom>
            <a:solidFill>
              <a:srgbClr val="CBEAC0"/>
            </a:solidFill>
            <a:ln w="12700" cap="flat">
              <a:solidFill>
                <a:srgbClr val="05686D"/>
              </a:solidFill>
              <a:prstDash val="solid"/>
              <a:miter lim="800000"/>
            </a:ln>
            <a:effectLst/>
          </p:spPr>
          <p:txBody>
            <a:bodyPr wrap="square" lIns="0" tIns="0" rIns="0" bIns="0" numCol="1" anchor="ctr">
              <a:noAutofit/>
            </a:bodyPr>
            <a:lstStyle/>
            <a:p>
              <a:pPr algn="ctr">
                <a:defRPr>
                  <a:solidFill>
                    <a:srgbClr val="FFFFFF"/>
                  </a:solidFill>
                </a:defRPr>
              </a:pPr>
              <a:endParaRPr/>
            </a:p>
          </p:txBody>
        </p:sp>
        <p:pic>
          <p:nvPicPr>
            <p:cNvPr id="129" name="Picture 678" descr="Picture 678"/>
            <p:cNvPicPr>
              <a:picLocks noChangeAspect="1"/>
            </p:cNvPicPr>
            <p:nvPr/>
          </p:nvPicPr>
          <p:blipFill>
            <a:blip r:embed="rId7"/>
            <a:srcRect l="13023" t="14259" r="12433" b="16168"/>
            <a:stretch>
              <a:fillRect/>
            </a:stretch>
          </p:blipFill>
          <p:spPr>
            <a:xfrm rot="16200000">
              <a:off x="665479" y="-96521"/>
              <a:ext cx="951232" cy="1236346"/>
            </a:xfrm>
            <a:prstGeom prst="rect">
              <a:avLst/>
            </a:prstGeom>
            <a:ln w="12700" cap="flat">
              <a:noFill/>
              <a:miter lim="400000"/>
              <a:headEnd/>
              <a:tailEnd/>
            </a:ln>
            <a:effectLst/>
          </p:spPr>
        </p:pic>
        <p:sp>
          <p:nvSpPr>
            <p:cNvPr id="130" name="Rectangle 679"/>
            <p:cNvSpPr txBox="1"/>
            <p:nvPr/>
          </p:nvSpPr>
          <p:spPr>
            <a:xfrm>
              <a:off x="0" y="1002665"/>
              <a:ext cx="2448561" cy="367029"/>
            </a:xfrm>
            <a:prstGeom prst="rect">
              <a:avLst/>
            </a:prstGeom>
            <a:noFill/>
            <a:ln w="12700" cap="flat">
              <a:noFill/>
              <a:miter lim="400000"/>
            </a:ln>
            <a:effectLst/>
          </p:spPr>
          <p:txBody>
            <a:bodyPr wrap="square" lIns="45719" tIns="45719" rIns="45719" bIns="45719" numCol="1" anchor="ctr">
              <a:spAutoFit/>
            </a:bodyPr>
            <a:lstStyle/>
            <a:p>
              <a:pPr algn="ctr">
                <a:defRPr sz="900">
                  <a:latin typeface="东文宋体"/>
                  <a:ea typeface="东文宋体"/>
                  <a:cs typeface="东文宋体"/>
                  <a:sym typeface="东文宋体"/>
                </a:defRPr>
              </a:pPr>
              <a:r>
                <a:rPr>
                  <a:latin typeface="+mj-lt"/>
                  <a:cs typeface="+mj-lt"/>
                </a:rPr>
                <a:t>Hardware Device: Arty A7 100T</a:t>
              </a:r>
            </a:p>
            <a:p>
              <a:pPr algn="ctr">
                <a:defRPr sz="900">
                  <a:latin typeface="东文宋体"/>
                  <a:ea typeface="东文宋体"/>
                  <a:cs typeface="东文宋体"/>
                  <a:sym typeface="东文宋体"/>
                </a:defRPr>
              </a:pPr>
              <a:r>
                <a:rPr>
                  <a:latin typeface="DejaVu Sans Mono" panose="020B0609030804020204" charset="0"/>
                  <a:cs typeface="DejaVu Sans Mono" panose="020B0609030804020204" charset="0"/>
                </a:rPr>
                <a:t>ハードウェアデバイス:</a:t>
              </a:r>
              <a:r>
                <a:rPr>
                  <a:latin typeface="+mn-cs"/>
                  <a:cs typeface="+mn-cs"/>
                </a:rPr>
                <a:t> </a:t>
              </a:r>
              <a:r>
                <a:rPr>
                  <a:latin typeface="+mj-lt"/>
                  <a:cs typeface="+mj-lt"/>
                </a:rPr>
                <a:t>Arty A7 100T</a:t>
              </a:r>
            </a:p>
          </p:txBody>
        </p:sp>
      </p:grpSp>
      <p:grpSp>
        <p:nvGrpSpPr>
          <p:cNvPr id="137" name="Group 686"/>
          <p:cNvGrpSpPr/>
          <p:nvPr/>
        </p:nvGrpSpPr>
        <p:grpSpPr>
          <a:xfrm>
            <a:off x="2075815" y="8488680"/>
            <a:ext cx="2448562" cy="1355727"/>
            <a:chOff x="0" y="0"/>
            <a:chExt cx="2448561" cy="1355726"/>
          </a:xfrm>
        </p:grpSpPr>
        <p:grpSp>
          <p:nvGrpSpPr>
            <p:cNvPr id="135" name="Group 685"/>
            <p:cNvGrpSpPr/>
            <p:nvPr/>
          </p:nvGrpSpPr>
          <p:grpSpPr>
            <a:xfrm>
              <a:off x="156844" y="0"/>
              <a:ext cx="2084707" cy="1043941"/>
              <a:chOff x="0" y="0"/>
              <a:chExt cx="2084705" cy="1043940"/>
            </a:xfrm>
          </p:grpSpPr>
          <p:sp>
            <p:nvSpPr>
              <p:cNvPr id="132" name="Rounded Rectangle 684"/>
              <p:cNvSpPr/>
              <p:nvPr/>
            </p:nvSpPr>
            <p:spPr>
              <a:xfrm>
                <a:off x="0" y="0"/>
                <a:ext cx="2084706" cy="1043941"/>
              </a:xfrm>
              <a:prstGeom prst="roundRect">
                <a:avLst>
                  <a:gd name="adj" fmla="val 5536"/>
                </a:avLst>
              </a:prstGeom>
              <a:solidFill>
                <a:srgbClr val="CBEAC0"/>
              </a:solidFill>
              <a:ln w="12700" cap="flat">
                <a:solidFill>
                  <a:srgbClr val="05686D"/>
                </a:solidFill>
                <a:prstDash val="solid"/>
                <a:miter lim="800000"/>
              </a:ln>
              <a:effectLst/>
            </p:spPr>
            <p:txBody>
              <a:bodyPr wrap="square" lIns="0" tIns="0" rIns="0" bIns="0" numCol="1" anchor="ctr">
                <a:noAutofit/>
              </a:bodyPr>
              <a:lstStyle/>
              <a:p>
                <a:pPr algn="ctr">
                  <a:defRPr>
                    <a:solidFill>
                      <a:srgbClr val="FFFFFF"/>
                    </a:solidFill>
                  </a:defRPr>
                </a:pPr>
                <a:endParaRPr/>
              </a:p>
            </p:txBody>
          </p:sp>
          <p:pic>
            <p:nvPicPr>
              <p:cNvPr id="133" name="Picture 666" descr="Picture 666"/>
              <p:cNvPicPr>
                <a:picLocks noChangeAspect="1"/>
              </p:cNvPicPr>
              <p:nvPr/>
            </p:nvPicPr>
            <p:blipFill>
              <a:blip r:embed="rId8"/>
              <a:stretch>
                <a:fillRect/>
              </a:stretch>
            </p:blipFill>
            <p:spPr>
              <a:xfrm>
                <a:off x="1166495" y="66674"/>
                <a:ext cx="723266" cy="909957"/>
              </a:xfrm>
              <a:prstGeom prst="rect">
                <a:avLst/>
              </a:prstGeom>
              <a:ln w="12700" cap="flat">
                <a:noFill/>
                <a:miter lim="400000"/>
                <a:headEnd/>
                <a:tailEnd/>
              </a:ln>
              <a:effectLst/>
            </p:spPr>
          </p:pic>
          <p:pic>
            <p:nvPicPr>
              <p:cNvPr id="134" name="Picture 677" descr="Picture 677"/>
              <p:cNvPicPr>
                <a:picLocks noChangeAspect="1"/>
              </p:cNvPicPr>
              <p:nvPr/>
            </p:nvPicPr>
            <p:blipFill>
              <a:blip r:embed="rId9"/>
              <a:stretch>
                <a:fillRect/>
              </a:stretch>
            </p:blipFill>
            <p:spPr>
              <a:xfrm>
                <a:off x="240665" y="59055"/>
                <a:ext cx="708661" cy="907416"/>
              </a:xfrm>
              <a:prstGeom prst="rect">
                <a:avLst/>
              </a:prstGeom>
              <a:ln w="12700" cap="flat">
                <a:noFill/>
                <a:miter lim="400000"/>
                <a:headEnd/>
                <a:tailEnd/>
              </a:ln>
              <a:effectLst/>
            </p:spPr>
          </p:pic>
        </p:grpSp>
        <p:sp>
          <p:nvSpPr>
            <p:cNvPr id="136" name="Rectangle 680"/>
            <p:cNvSpPr txBox="1"/>
            <p:nvPr/>
          </p:nvSpPr>
          <p:spPr>
            <a:xfrm>
              <a:off x="0" y="988696"/>
              <a:ext cx="2448561" cy="367030"/>
            </a:xfrm>
            <a:prstGeom prst="rect">
              <a:avLst/>
            </a:prstGeom>
            <a:noFill/>
            <a:ln w="12700" cap="flat">
              <a:noFill/>
              <a:miter lim="400000"/>
            </a:ln>
            <a:effectLst/>
          </p:spPr>
          <p:txBody>
            <a:bodyPr wrap="square" lIns="45719" tIns="45719" rIns="45719" bIns="45719" numCol="1" anchor="ctr">
              <a:spAutoFit/>
            </a:bodyPr>
            <a:lstStyle/>
            <a:p>
              <a:pPr algn="ctr">
                <a:defRPr sz="900">
                  <a:latin typeface="东文宋体"/>
                  <a:ea typeface="东文宋体"/>
                  <a:cs typeface="东文宋体"/>
                  <a:sym typeface="东文宋体"/>
                </a:defRPr>
              </a:pPr>
              <a:r>
                <a:rPr>
                  <a:latin typeface="+mj-lt"/>
                  <a:cs typeface="+mj-lt"/>
                </a:rPr>
                <a:t>Communication with PCs</a:t>
              </a:r>
            </a:p>
            <a:p>
              <a:pPr algn="ctr">
                <a:defRPr sz="900">
                  <a:latin typeface="东文宋体"/>
                  <a:ea typeface="东文宋体"/>
                  <a:cs typeface="东文宋体"/>
                  <a:sym typeface="东文宋体"/>
                </a:defRPr>
              </a:pPr>
              <a:r>
                <a:rPr>
                  <a:latin typeface="DejaVu Sans Mono" panose="020B0609030804020204" charset="0"/>
                  <a:cs typeface="+mj-lt"/>
                </a:rPr>
                <a:t>パソコンとの通信</a:t>
              </a:r>
            </a:p>
          </p:txBody>
        </p:sp>
      </p:grpSp>
      <p:grpSp>
        <p:nvGrpSpPr>
          <p:cNvPr id="140" name="Rounded Rectangle 689"/>
          <p:cNvGrpSpPr/>
          <p:nvPr/>
        </p:nvGrpSpPr>
        <p:grpSpPr>
          <a:xfrm>
            <a:off x="4644389" y="7966709"/>
            <a:ext cx="2035812" cy="259080"/>
            <a:chOff x="0" y="-7619"/>
            <a:chExt cx="2035811" cy="259079"/>
          </a:xfrm>
        </p:grpSpPr>
        <p:sp>
          <p:nvSpPr>
            <p:cNvPr id="138" name="Rounded Rectangle"/>
            <p:cNvSpPr/>
            <p:nvPr/>
          </p:nvSpPr>
          <p:spPr>
            <a:xfrm>
              <a:off x="0" y="29845"/>
              <a:ext cx="2035811" cy="184151"/>
            </a:xfrm>
            <a:prstGeom prst="roundRect">
              <a:avLst>
                <a:gd name="adj" fmla="val 16667"/>
              </a:avLst>
            </a:prstGeom>
            <a:gradFill flip="none" rotWithShape="1">
              <a:gsLst>
                <a:gs pos="0">
                  <a:srgbClr val="B0DFA1"/>
                </a:gs>
                <a:gs pos="37000">
                  <a:srgbClr val="CBEAC0"/>
                </a:gs>
                <a:gs pos="100000">
                  <a:srgbClr val="E5F4E0"/>
                </a:gs>
              </a:gsLst>
              <a:lin ang="5400000" scaled="0"/>
            </a:gradFill>
            <a:ln w="25400" cap="flat">
              <a:solidFill>
                <a:srgbClr val="08684D"/>
              </a:solidFill>
              <a:prstDash val="solid"/>
              <a:miter lim="800000"/>
            </a:ln>
            <a:effectLst/>
          </p:spPr>
          <p:txBody>
            <a:bodyPr wrap="square" lIns="0" tIns="0" rIns="0" bIns="0" numCol="1" anchor="ctr">
              <a:noAutofit/>
            </a:bodyPr>
            <a:lstStyle/>
            <a:p>
              <a:pPr algn="ctr">
                <a:defRPr sz="1000" b="1">
                  <a:latin typeface="东文宋体"/>
                  <a:ea typeface="东文宋体"/>
                  <a:cs typeface="东文宋体"/>
                  <a:sym typeface="东文宋体"/>
                </a:defRPr>
              </a:pPr>
              <a:endParaRPr/>
            </a:p>
          </p:txBody>
        </p:sp>
        <p:sp>
          <p:nvSpPr>
            <p:cNvPr id="139" name="References・参考文献"/>
            <p:cNvSpPr txBox="1"/>
            <p:nvPr/>
          </p:nvSpPr>
          <p:spPr>
            <a:xfrm>
              <a:off x="67408" y="-7619"/>
              <a:ext cx="1900994" cy="259079"/>
            </a:xfrm>
            <a:prstGeom prst="rect">
              <a:avLst/>
            </a:prstGeom>
            <a:noFill/>
            <a:ln w="12700" cap="flat">
              <a:noFill/>
              <a:miter lim="400000"/>
            </a:ln>
            <a:effectLst/>
          </p:spPr>
          <p:txBody>
            <a:bodyPr wrap="square" lIns="45719" tIns="45719" rIns="45719" bIns="45719" numCol="1" anchor="ctr">
              <a:spAutoFit/>
            </a:bodyPr>
            <a:lstStyle/>
            <a:p>
              <a:pPr algn="ctr">
                <a:defRPr sz="1000" b="1">
                  <a:latin typeface="东文宋体"/>
                  <a:ea typeface="东文宋体"/>
                  <a:cs typeface="东文宋体"/>
                  <a:sym typeface="东文宋体"/>
                </a:defRPr>
              </a:pPr>
              <a:r>
                <a:rPr sz="1100">
                  <a:latin typeface="DejaVu Sans Mono" panose="020B0609030804020204" charset="0"/>
                  <a:cs typeface="DejaVu Sans Mono" panose="020B0609030804020204" charset="0"/>
                </a:rPr>
                <a:t>References</a:t>
              </a:r>
              <a:r>
                <a:rPr sz="1100" b="0">
                  <a:latin typeface="DejaVu Sans Mono" panose="020B0609030804020204" charset="0"/>
                  <a:cs typeface="DejaVu Sans Mono" panose="020B0609030804020204" charset="0"/>
                </a:rPr>
                <a:t>・</a:t>
              </a:r>
              <a:r>
                <a:rPr sz="1100">
                  <a:latin typeface="DejaVu Sans Mono" panose="020B0609030804020204" charset="0"/>
                  <a:cs typeface="DejaVu Sans Mono" panose="020B0609030804020204" charset="0"/>
                </a:rPr>
                <a:t>参考文献</a:t>
              </a:r>
            </a:p>
          </p:txBody>
        </p:sp>
      </p:grpSp>
      <p:sp>
        <p:nvSpPr>
          <p:cNvPr id="141" name="Text Box 691"/>
          <p:cNvSpPr txBox="1"/>
          <p:nvPr/>
        </p:nvSpPr>
        <p:spPr>
          <a:xfrm>
            <a:off x="4689475" y="8192770"/>
            <a:ext cx="1943736" cy="1599565"/>
          </a:xfrm>
          <a:prstGeom prst="rect">
            <a:avLst/>
          </a:prstGeom>
          <a:ln w="12700">
            <a:miter lim="400000"/>
          </a:ln>
        </p:spPr>
        <p:txBody>
          <a:bodyPr lIns="45719" rIns="45719">
            <a:spAutoFit/>
          </a:bodyPr>
          <a:lstStyle/>
          <a:p>
            <a:pPr algn="just">
              <a:defRPr sz="700">
                <a:latin typeface="东文宋体"/>
                <a:ea typeface="东文宋体"/>
                <a:cs typeface="东文宋体"/>
                <a:sym typeface="东文宋体"/>
              </a:defRPr>
            </a:pPr>
            <a:r>
              <a:rPr lang="x-none" kern="1200">
                <a:solidFill>
                  <a:schemeClr val="tx1"/>
                </a:solidFill>
                <a:latin typeface="+mj-lt"/>
                <a:ea typeface="+mn-ea"/>
                <a:cs typeface="+mj-lt"/>
              </a:rPr>
              <a:t>[1] </a:t>
            </a:r>
            <a:r>
              <a:rPr lang="x-none" kern="1200">
                <a:solidFill>
                  <a:schemeClr val="tx1"/>
                </a:solidFill>
                <a:latin typeface="+mj-lt"/>
                <a:ea typeface="+mn-ea"/>
                <a:cs typeface="+mj-lt"/>
                <a:sym typeface="Helvetica Neue"/>
              </a:rPr>
              <a:t>N.-D. Nguyen and et al., ''Power-aware Neuromorphic Architecture with Partial Voltage Scaling 3D Stacking Synaptic Memory``, IEEE Transactions on Very Large Scale Integration (VLSI) Systems, doi: 10.1109/TVLSI.2023.3318231.</a:t>
            </a:r>
            <a:endParaRPr>
              <a:latin typeface="+mj-lt"/>
              <a:ea typeface="Helvetica Neue"/>
              <a:cs typeface="+mj-lt"/>
              <a:sym typeface="Helvetica Neue"/>
            </a:endParaRPr>
          </a:p>
          <a:p>
            <a:pPr algn="just">
              <a:defRPr sz="700">
                <a:latin typeface="东文宋体"/>
                <a:ea typeface="东文宋体"/>
                <a:cs typeface="东文宋体"/>
                <a:sym typeface="东文宋体"/>
              </a:defRPr>
            </a:pPr>
            <a:endParaRPr>
              <a:latin typeface="+mj-lt"/>
              <a:cs typeface="+mj-lt"/>
            </a:endParaRPr>
          </a:p>
          <a:p>
            <a:pPr algn="just">
              <a:defRPr sz="700">
                <a:latin typeface="东文宋体"/>
                <a:ea typeface="东文宋体"/>
                <a:cs typeface="东文宋体"/>
                <a:sym typeface="东文宋体"/>
              </a:defRPr>
            </a:pPr>
            <a:r>
              <a:rPr lang="x-none" kern="1200">
                <a:solidFill>
                  <a:schemeClr val="tx1"/>
                </a:solidFill>
                <a:latin typeface="+mj-lt"/>
                <a:ea typeface="+mn-ea"/>
                <a:cs typeface="+mj-lt"/>
              </a:rPr>
              <a:t>[2] </a:t>
            </a:r>
            <a:r>
              <a:rPr lang="x-none" kern="1200">
                <a:solidFill>
                  <a:schemeClr val="tx1"/>
                </a:solidFill>
                <a:latin typeface="+mj-lt"/>
                <a:ea typeface="+mn-ea"/>
                <a:cs typeface="+mj-lt"/>
                <a:sym typeface="Helvetica Neue"/>
              </a:rPr>
              <a:t>N. -D. Nguyen and et al., ''An In-Situ Dynamic Quantization With 3D Stacking Synaptic Memory for Power-Aware Neuromorphic Architecture,`` in IEEE Access, vol. 11, pp. 82377-82389, 2023, doi: 10.1109/ACCESS.2023.3301560.</a:t>
            </a:r>
          </a:p>
        </p:txBody>
      </p:sp>
      <p:sp>
        <p:nvSpPr>
          <p:cNvPr id="142" name="Text Box 654"/>
          <p:cNvSpPr txBox="1"/>
          <p:nvPr/>
        </p:nvSpPr>
        <p:spPr>
          <a:xfrm>
            <a:off x="868045" y="420077"/>
            <a:ext cx="5861685" cy="229870"/>
          </a:xfrm>
          <a:prstGeom prst="rect">
            <a:avLst/>
          </a:prstGeom>
          <a:ln w="12700">
            <a:miter lim="400000"/>
          </a:ln>
        </p:spPr>
        <p:txBody>
          <a:bodyPr wrap="square" lIns="45719" rIns="45719">
            <a:spAutoFit/>
          </a:bodyPr>
          <a:lstStyle>
            <a:lvl1pPr algn="just">
              <a:lnSpc>
                <a:spcPct val="90000"/>
              </a:lnSpc>
              <a:defRPr sz="1000" b="1">
                <a:latin typeface="Helvetica Neue"/>
                <a:ea typeface="Helvetica Neue"/>
                <a:cs typeface="Helvetica Neue"/>
                <a:sym typeface="Helvetica Neue"/>
              </a:defRPr>
            </a:lvl1pPr>
          </a:lstStyle>
          <a:p>
            <a:pPr algn="ctr"/>
            <a:r>
              <a:rPr dirty="0" err="1">
                <a:latin typeface="DejaVu Sans Mono" panose="020B0609030804020204" charset="0"/>
                <a:cs typeface="DejaVu Sans Mono" panose="020B0609030804020204" charset="0"/>
              </a:rPr>
              <a:t>生体信号からデジタル情報へ</a:t>
            </a:r>
            <a:r>
              <a:rPr dirty="0">
                <a:latin typeface="DejaVu Sans Mono" panose="020B0609030804020204" charset="0"/>
                <a:cs typeface="DejaVu Sans Mono" panose="020B0609030804020204" charset="0"/>
              </a:rPr>
              <a:t> : </a:t>
            </a:r>
            <a:r>
              <a:rPr dirty="0" err="1">
                <a:latin typeface="DejaVu Sans Mono" panose="020B0609030804020204" charset="0"/>
                <a:cs typeface="DejaVu Sans Mono" panose="020B0609030804020204" charset="0"/>
              </a:rPr>
              <a:t>暗</a:t>
            </a:r>
            <a:r>
              <a:rPr dirty="0">
                <a:latin typeface="DejaVu Sans Mono" panose="020B0609030804020204" charset="0"/>
                <a:cs typeface="DejaVu Sans Mono" panose="020B0609030804020204" charset="0"/>
              </a:rPr>
              <a:t>(</a:t>
            </a:r>
            <a:r>
              <a:rPr dirty="0" err="1">
                <a:latin typeface="DejaVu Sans Mono" panose="020B0609030804020204" charset="0"/>
                <a:cs typeface="DejaVu Sans Mono" panose="020B0609030804020204" charset="0"/>
              </a:rPr>
              <a:t>復</a:t>
            </a:r>
            <a:r>
              <a:rPr dirty="0">
                <a:latin typeface="DejaVu Sans Mono" panose="020B0609030804020204" charset="0"/>
                <a:cs typeface="DejaVu Sans Mono" panose="020B0609030804020204" charset="0"/>
              </a:rPr>
              <a:t>)</a:t>
            </a:r>
            <a:r>
              <a:rPr dirty="0" err="1">
                <a:latin typeface="DejaVu Sans Mono" panose="020B0609030804020204" charset="0"/>
                <a:cs typeface="DejaVu Sans Mono" panose="020B0609030804020204" charset="0"/>
              </a:rPr>
              <a:t>号化、高速化、および同期</a:t>
            </a:r>
            <a:endParaRPr dirty="0">
              <a:latin typeface="DejaVu Sans Mono" panose="020B0609030804020204" charset="0"/>
              <a:cs typeface="DejaVu Sans Mono" panose="020B0609030804020204" charset="0"/>
            </a:endParaRP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0F6FC6"/>
      </a:accent1>
      <a:accent2>
        <a:srgbClr val="009DD9"/>
      </a:accent2>
      <a:accent3>
        <a:srgbClr val="0BD0D9"/>
      </a:accent3>
      <a:accent4>
        <a:srgbClr val="10CF9B"/>
      </a:accent4>
      <a:accent5>
        <a:srgbClr val="7CCA62"/>
      </a:accent5>
      <a:accent6>
        <a:srgbClr val="A5C249"/>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0" tIns="0" rIns="0" bIns="0"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0" tIns="0" rIns="0" bIns="0"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0F6FC6"/>
      </a:accent1>
      <a:accent2>
        <a:srgbClr val="009DD9"/>
      </a:accent2>
      <a:accent3>
        <a:srgbClr val="0BD0D9"/>
      </a:accent3>
      <a:accent4>
        <a:srgbClr val="10CF9B"/>
      </a:accent4>
      <a:accent5>
        <a:srgbClr val="7CCA62"/>
      </a:accent5>
      <a:accent6>
        <a:srgbClr val="A5C249"/>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0" tIns="0" rIns="0" bIns="0"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0" tIns="0" rIns="0" bIns="0"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422</Words>
  <Application>Microsoft Macintosh PowerPoint</Application>
  <PresentationFormat>A4 Paper (210x297 mm)</PresentationFormat>
  <Paragraphs>25</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DejaVu Sans Mono</vt:lpstr>
      <vt:lpstr>东文宋体</vt:lpstr>
      <vt:lpstr>Arial</vt:lpstr>
      <vt:lpstr>Calibri</vt:lpstr>
      <vt:lpstr>Calibri Light</vt:lpstr>
      <vt:lpstr>Helvetica</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Khanh N. Dang</cp:lastModifiedBy>
  <cp:revision>10</cp:revision>
  <dcterms:created xsi:type="dcterms:W3CDTF">2023-10-11T04:47:20Z</dcterms:created>
  <dcterms:modified xsi:type="dcterms:W3CDTF">2023-10-12T05:22:52Z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1033-10.1.0.6757</vt:lpwstr>
  </property>
</Properties>
</file>